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3"/>
  </p:notesMasterIdLst>
  <p:sldIdLst>
    <p:sldId id="1676" r:id="rId2"/>
    <p:sldId id="1691" r:id="rId3"/>
    <p:sldId id="1770" r:id="rId4"/>
    <p:sldId id="1737" r:id="rId5"/>
    <p:sldId id="1738" r:id="rId6"/>
    <p:sldId id="1216" r:id="rId7"/>
    <p:sldId id="1218" r:id="rId8"/>
    <p:sldId id="1219" r:id="rId9"/>
    <p:sldId id="1220" r:id="rId10"/>
    <p:sldId id="1221" r:id="rId11"/>
    <p:sldId id="1222" r:id="rId12"/>
    <p:sldId id="1223" r:id="rId13"/>
    <p:sldId id="1224" r:id="rId14"/>
    <p:sldId id="1225" r:id="rId15"/>
    <p:sldId id="1226" r:id="rId16"/>
    <p:sldId id="1227" r:id="rId17"/>
    <p:sldId id="1229" r:id="rId18"/>
    <p:sldId id="1241" r:id="rId19"/>
    <p:sldId id="1248" r:id="rId20"/>
    <p:sldId id="1249" r:id="rId21"/>
    <p:sldId id="1250" r:id="rId22"/>
    <p:sldId id="1251" r:id="rId23"/>
    <p:sldId id="1252" r:id="rId24"/>
    <p:sldId id="1253" r:id="rId25"/>
    <p:sldId id="1254" r:id="rId26"/>
    <p:sldId id="1739" r:id="rId27"/>
    <p:sldId id="1255" r:id="rId28"/>
    <p:sldId id="1256" r:id="rId29"/>
    <p:sldId id="1818" r:id="rId30"/>
    <p:sldId id="1257" r:id="rId31"/>
    <p:sldId id="1260" r:id="rId32"/>
    <p:sldId id="1740" r:id="rId33"/>
    <p:sldId id="1741" r:id="rId34"/>
    <p:sldId id="1005" r:id="rId35"/>
    <p:sldId id="1742" r:id="rId36"/>
    <p:sldId id="1284" r:id="rId37"/>
    <p:sldId id="1234" r:id="rId38"/>
    <p:sldId id="1233" r:id="rId39"/>
    <p:sldId id="1235" r:id="rId40"/>
    <p:sldId id="1758" r:id="rId41"/>
    <p:sldId id="1759" r:id="rId42"/>
    <p:sldId id="1760" r:id="rId43"/>
    <p:sldId id="1236" r:id="rId44"/>
    <p:sldId id="1237" r:id="rId45"/>
    <p:sldId id="1238" r:id="rId46"/>
    <p:sldId id="1239" r:id="rId47"/>
    <p:sldId id="1228" r:id="rId48"/>
    <p:sldId id="1240" r:id="rId49"/>
    <p:sldId id="1245" r:id="rId50"/>
    <p:sldId id="257" r:id="rId51"/>
    <p:sldId id="1247" r:id="rId52"/>
    <p:sldId id="1259" r:id="rId53"/>
    <p:sldId id="1266" r:id="rId54"/>
    <p:sldId id="1743" r:id="rId55"/>
    <p:sldId id="1276" r:id="rId56"/>
    <p:sldId id="1744" r:id="rId57"/>
    <p:sldId id="1745" r:id="rId58"/>
    <p:sldId id="1269" r:id="rId59"/>
    <p:sldId id="1746" r:id="rId60"/>
    <p:sldId id="1747" r:id="rId61"/>
    <p:sldId id="1749" r:id="rId62"/>
    <p:sldId id="1692" r:id="rId63"/>
    <p:sldId id="1274" r:id="rId64"/>
    <p:sldId id="1693" r:id="rId65"/>
    <p:sldId id="1694" r:id="rId66"/>
    <p:sldId id="1695" r:id="rId67"/>
    <p:sldId id="1696" r:id="rId68"/>
    <p:sldId id="1275" r:id="rId69"/>
    <p:sldId id="1703" r:id="rId70"/>
    <p:sldId id="1277" r:id="rId71"/>
    <p:sldId id="1278" r:id="rId72"/>
    <p:sldId id="1280" r:id="rId73"/>
    <p:sldId id="1704" r:id="rId74"/>
    <p:sldId id="1705" r:id="rId75"/>
    <p:sldId id="1706" r:id="rId76"/>
    <p:sldId id="1707" r:id="rId77"/>
    <p:sldId id="1708" r:id="rId78"/>
    <p:sldId id="1709" r:id="rId79"/>
    <p:sldId id="1710" r:id="rId80"/>
    <p:sldId id="1711" r:id="rId81"/>
    <p:sldId id="1712" r:id="rId82"/>
    <p:sldId id="1713" r:id="rId83"/>
    <p:sldId id="1714" r:id="rId84"/>
    <p:sldId id="1279" r:id="rId85"/>
    <p:sldId id="1288" r:id="rId86"/>
    <p:sldId id="1715" r:id="rId87"/>
    <p:sldId id="1716" r:id="rId88"/>
    <p:sldId id="1333" r:id="rId89"/>
    <p:sldId id="1286" r:id="rId90"/>
    <p:sldId id="1285" r:id="rId91"/>
    <p:sldId id="1335" r:id="rId92"/>
    <p:sldId id="1287" r:id="rId93"/>
    <p:sldId id="1721" r:id="rId94"/>
    <p:sldId id="1722" r:id="rId95"/>
    <p:sldId id="1723" r:id="rId96"/>
    <p:sldId id="1724" r:id="rId97"/>
    <p:sldId id="1725" r:id="rId98"/>
    <p:sldId id="1726" r:id="rId99"/>
    <p:sldId id="1727" r:id="rId100"/>
    <p:sldId id="1728" r:id="rId101"/>
    <p:sldId id="1729" r:id="rId102"/>
    <p:sldId id="1730" r:id="rId103"/>
    <p:sldId id="1731" r:id="rId104"/>
    <p:sldId id="1732" r:id="rId105"/>
    <p:sldId id="1733" r:id="rId106"/>
    <p:sldId id="1734" r:id="rId107"/>
    <p:sldId id="1289" r:id="rId108"/>
    <p:sldId id="1290" r:id="rId109"/>
    <p:sldId id="1291" r:id="rId110"/>
    <p:sldId id="1292" r:id="rId111"/>
    <p:sldId id="1440" r:id="rId112"/>
    <p:sldId id="1293" r:id="rId113"/>
    <p:sldId id="1294" r:id="rId114"/>
    <p:sldId id="1295" r:id="rId115"/>
    <p:sldId id="1762" r:id="rId116"/>
    <p:sldId id="1296" r:id="rId117"/>
    <p:sldId id="1448" r:id="rId118"/>
    <p:sldId id="1763" r:id="rId119"/>
    <p:sldId id="1297" r:id="rId120"/>
    <p:sldId id="1299" r:id="rId121"/>
    <p:sldId id="1334" r:id="rId122"/>
    <p:sldId id="1342" r:id="rId123"/>
    <p:sldId id="1806" r:id="rId124"/>
    <p:sldId id="1808" r:id="rId125"/>
    <p:sldId id="1807" r:id="rId126"/>
    <p:sldId id="1343" r:id="rId127"/>
    <p:sldId id="1344" r:id="rId128"/>
    <p:sldId id="1345" r:id="rId129"/>
    <p:sldId id="1301" r:id="rId130"/>
    <p:sldId id="1346" r:id="rId131"/>
    <p:sldId id="1302" r:id="rId132"/>
    <p:sldId id="1303" r:id="rId133"/>
    <p:sldId id="1304" r:id="rId134"/>
    <p:sldId id="1305" r:id="rId135"/>
    <p:sldId id="1306" r:id="rId136"/>
    <p:sldId id="1307" r:id="rId137"/>
    <p:sldId id="584" r:id="rId138"/>
    <p:sldId id="585" r:id="rId139"/>
    <p:sldId id="586" r:id="rId140"/>
    <p:sldId id="587" r:id="rId141"/>
    <p:sldId id="588" r:id="rId142"/>
    <p:sldId id="589" r:id="rId143"/>
    <p:sldId id="590" r:id="rId144"/>
    <p:sldId id="591" r:id="rId145"/>
    <p:sldId id="1384" r:id="rId146"/>
    <p:sldId id="592" r:id="rId147"/>
    <p:sldId id="593" r:id="rId148"/>
    <p:sldId id="594" r:id="rId149"/>
    <p:sldId id="1385" r:id="rId150"/>
    <p:sldId id="595" r:id="rId151"/>
    <p:sldId id="596" r:id="rId152"/>
    <p:sldId id="597" r:id="rId153"/>
    <p:sldId id="598" r:id="rId154"/>
    <p:sldId id="606" r:id="rId155"/>
    <p:sldId id="605" r:id="rId156"/>
    <p:sldId id="604" r:id="rId157"/>
    <p:sldId id="607" r:id="rId158"/>
    <p:sldId id="600" r:id="rId159"/>
    <p:sldId id="364" r:id="rId160"/>
    <p:sldId id="599" r:id="rId161"/>
    <p:sldId id="366" r:id="rId162"/>
    <p:sldId id="1308" r:id="rId163"/>
    <p:sldId id="1309" r:id="rId164"/>
    <p:sldId id="1310" r:id="rId165"/>
    <p:sldId id="1311" r:id="rId166"/>
    <p:sldId id="1312" r:id="rId167"/>
    <p:sldId id="1313" r:id="rId168"/>
    <p:sldId id="1314" r:id="rId169"/>
    <p:sldId id="1315" r:id="rId170"/>
    <p:sldId id="1316" r:id="rId171"/>
    <p:sldId id="1326" r:id="rId172"/>
    <p:sldId id="1327" r:id="rId173"/>
    <p:sldId id="1328" r:id="rId174"/>
    <p:sldId id="1317" r:id="rId175"/>
    <p:sldId id="1323" r:id="rId176"/>
    <p:sldId id="1318" r:id="rId177"/>
    <p:sldId id="1319" r:id="rId178"/>
    <p:sldId id="1320" r:id="rId179"/>
    <p:sldId id="1322" r:id="rId180"/>
    <p:sldId id="1324" r:id="rId181"/>
    <p:sldId id="1325" r:id="rId182"/>
    <p:sldId id="1298" r:id="rId183"/>
    <p:sldId id="1773" r:id="rId184"/>
    <p:sldId id="1771" r:id="rId185"/>
    <p:sldId id="1408" r:id="rId186"/>
    <p:sldId id="1819" r:id="rId187"/>
    <p:sldId id="1353" r:id="rId188"/>
    <p:sldId id="1354" r:id="rId189"/>
    <p:sldId id="1355" r:id="rId190"/>
    <p:sldId id="1753" r:id="rId191"/>
    <p:sldId id="1356" r:id="rId192"/>
    <p:sldId id="1358" r:id="rId193"/>
    <p:sldId id="1357" r:id="rId194"/>
    <p:sldId id="1359" r:id="rId195"/>
    <p:sldId id="1360" r:id="rId196"/>
    <p:sldId id="1361" r:id="rId197"/>
    <p:sldId id="1362" r:id="rId198"/>
    <p:sldId id="1363" r:id="rId199"/>
    <p:sldId id="1364" r:id="rId200"/>
    <p:sldId id="1805" r:id="rId201"/>
    <p:sldId id="993" r:id="rId202"/>
    <p:sldId id="1368" r:id="rId203"/>
    <p:sldId id="1331" r:id="rId204"/>
    <p:sldId id="1369" r:id="rId205"/>
    <p:sldId id="1370" r:id="rId206"/>
    <p:sldId id="1371" r:id="rId207"/>
    <p:sldId id="1332" r:id="rId208"/>
    <p:sldId id="1372" r:id="rId209"/>
    <p:sldId id="1373" r:id="rId210"/>
    <p:sldId id="1374" r:id="rId211"/>
    <p:sldId id="1375" r:id="rId212"/>
    <p:sldId id="1383" r:id="rId213"/>
    <p:sldId id="1376" r:id="rId214"/>
    <p:sldId id="1377" r:id="rId215"/>
    <p:sldId id="1380" r:id="rId216"/>
    <p:sldId id="1378" r:id="rId217"/>
    <p:sldId id="1381" r:id="rId218"/>
    <p:sldId id="1379" r:id="rId219"/>
    <p:sldId id="1382" r:id="rId220"/>
    <p:sldId id="352" r:id="rId221"/>
    <p:sldId id="1386" r:id="rId222"/>
    <p:sldId id="1387" r:id="rId223"/>
    <p:sldId id="1215" r:id="rId224"/>
    <p:sldId id="1389" r:id="rId225"/>
    <p:sldId id="1390" r:id="rId226"/>
    <p:sldId id="1391" r:id="rId227"/>
    <p:sldId id="1392" r:id="rId228"/>
    <p:sldId id="1397" r:id="rId229"/>
    <p:sldId id="1752" r:id="rId230"/>
    <p:sldId id="1401" r:id="rId231"/>
    <p:sldId id="1441" r:id="rId232"/>
    <p:sldId id="1402" r:id="rId233"/>
    <p:sldId id="1403" r:id="rId234"/>
    <p:sldId id="1404" r:id="rId235"/>
    <p:sldId id="1405" r:id="rId236"/>
    <p:sldId id="1329" r:id="rId237"/>
    <p:sldId id="1330" r:id="rId238"/>
    <p:sldId id="1338" r:id="rId239"/>
    <p:sldId id="1351" r:id="rId240"/>
    <p:sldId id="1352" r:id="rId241"/>
    <p:sldId id="1775" r:id="rId242"/>
    <p:sldId id="1764" r:id="rId243"/>
    <p:sldId id="1820" r:id="rId244"/>
    <p:sldId id="1821" r:id="rId245"/>
    <p:sldId id="1822" r:id="rId246"/>
    <p:sldId id="1765" r:id="rId247"/>
    <p:sldId id="1769" r:id="rId248"/>
    <p:sldId id="1774" r:id="rId249"/>
    <p:sldId id="1768" r:id="rId250"/>
    <p:sldId id="1767" r:id="rId251"/>
    <p:sldId id="1809" r:id="rId252"/>
    <p:sldId id="1755" r:id="rId253"/>
    <p:sldId id="1776" r:id="rId254"/>
    <p:sldId id="1777" r:id="rId255"/>
    <p:sldId id="1778" r:id="rId256"/>
    <p:sldId id="1779" r:id="rId257"/>
    <p:sldId id="1780" r:id="rId258"/>
    <p:sldId id="1781" r:id="rId259"/>
    <p:sldId id="1812" r:id="rId260"/>
    <p:sldId id="1783" r:id="rId261"/>
    <p:sldId id="1782" r:id="rId262"/>
    <p:sldId id="1810" r:id="rId263"/>
    <p:sldId id="1811" r:id="rId264"/>
    <p:sldId id="1813" r:id="rId265"/>
    <p:sldId id="1785" r:id="rId266"/>
    <p:sldId id="1784" r:id="rId267"/>
    <p:sldId id="1786" r:id="rId268"/>
    <p:sldId id="1815" r:id="rId269"/>
    <p:sldId id="1800" r:id="rId270"/>
    <p:sldId id="1801" r:id="rId271"/>
    <p:sldId id="1802" r:id="rId272"/>
    <p:sldId id="1793" r:id="rId273"/>
    <p:sldId id="1798" r:id="rId274"/>
    <p:sldId id="1794" r:id="rId275"/>
    <p:sldId id="1795" r:id="rId276"/>
    <p:sldId id="1803" r:id="rId277"/>
    <p:sldId id="1797" r:id="rId278"/>
    <p:sldId id="1796" r:id="rId279"/>
    <p:sldId id="1816" r:id="rId280"/>
    <p:sldId id="1817" r:id="rId281"/>
    <p:sldId id="1791" r:id="rId282"/>
    <p:sldId id="1804" r:id="rId283"/>
    <p:sldId id="1787" r:id="rId284"/>
    <p:sldId id="1790" r:id="rId285"/>
    <p:sldId id="1788" r:id="rId286"/>
    <p:sldId id="1789" r:id="rId287"/>
    <p:sldId id="1792" r:id="rId288"/>
    <p:sldId id="1823" r:id="rId289"/>
    <p:sldId id="1824" r:id="rId290"/>
    <p:sldId id="1825" r:id="rId291"/>
    <p:sldId id="1826" r:id="rId2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3DA"/>
    <a:srgbClr val="8FE2FF"/>
    <a:srgbClr val="3DFF06"/>
    <a:srgbClr val="B3FFD5"/>
    <a:srgbClr val="BCB48A"/>
    <a:srgbClr val="FFA7EC"/>
    <a:srgbClr val="FFB7F0"/>
    <a:srgbClr val="B5A6CA"/>
    <a:srgbClr val="FFD44B"/>
    <a:srgbClr val="E6A98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178" autoAdjust="0"/>
    <p:restoredTop sz="81586" autoAdjust="0"/>
  </p:normalViewPr>
  <p:slideViewPr>
    <p:cSldViewPr snapToGrid="0" snapToObjects="1">
      <p:cViewPr varScale="1">
        <p:scale>
          <a:sx n="102" d="100"/>
          <a:sy n="102" d="100"/>
        </p:scale>
        <p:origin x="1104" y="168"/>
      </p:cViewPr>
      <p:guideLst>
        <p:guide orient="horz" pos="2115"/>
        <p:guide pos="2903"/>
      </p:guideLst>
    </p:cSldViewPr>
  </p:slideViewPr>
  <p:notesTextViewPr>
    <p:cViewPr>
      <p:scale>
        <a:sx n="100" d="100"/>
        <a:sy n="100" d="100"/>
      </p:scale>
      <p:origin x="0" y="0"/>
    </p:cViewPr>
  </p:notesTextViewPr>
  <p:sorterViewPr>
    <p:cViewPr varScale="1">
      <p:scale>
        <a:sx n="1" d="1"/>
        <a:sy n="1" d="1"/>
      </p:scale>
      <p:origin x="0" y="-985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7CE4E7-4565-6A4D-80A5-4471200E0461}" type="datetimeFigureOut">
              <a:rPr lang="en-US" smtClean="0"/>
              <a:t>2/15/23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23287F-8B97-1B43-AF72-7B5379A802C8}" type="slidenum">
              <a:rPr lang="en-US" smtClean="0"/>
              <a:t>‹#›</a:t>
            </a:fld>
            <a:endParaRPr lang="en-US"/>
          </a:p>
        </p:txBody>
      </p:sp>
    </p:spTree>
    <p:extLst>
      <p:ext uri="{BB962C8B-B14F-4D97-AF65-F5344CB8AC3E}">
        <p14:creationId xmlns:p14="http://schemas.microsoft.com/office/powerpoint/2010/main" val="35003900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Hei hei hallo.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a:t>
            </a:fld>
            <a:endParaRPr lang="en-US"/>
          </a:p>
        </p:txBody>
      </p:sp>
    </p:spTree>
    <p:extLst>
      <p:ext uri="{BB962C8B-B14F-4D97-AF65-F5344CB8AC3E}">
        <p14:creationId xmlns:p14="http://schemas.microsoft.com/office/powerpoint/2010/main" val="3599052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på en måte sånn at programmering i seg selv, det er ikke så vanskelig. Det er ganske lett.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a:t>
            </a:fld>
            <a:endParaRPr lang="en-US"/>
          </a:p>
        </p:txBody>
      </p:sp>
    </p:spTree>
    <p:extLst>
      <p:ext uri="{BB962C8B-B14F-4D97-AF65-F5344CB8AC3E}">
        <p14:creationId xmlns:p14="http://schemas.microsoft.com/office/powerpoint/2010/main" val="26591014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Du kan lære mye av å studere kroppsspråk.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100</a:t>
            </a:fld>
            <a:endParaRPr lang="en-US"/>
          </a:p>
        </p:txBody>
      </p:sp>
    </p:spTree>
    <p:extLst>
      <p:ext uri="{BB962C8B-B14F-4D97-AF65-F5344CB8AC3E}">
        <p14:creationId xmlns:p14="http://schemas.microsoft.com/office/powerpoint/2010/main" val="19608455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å få frem motsetninger eller problemområder er jo også veldig viktig.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101</a:t>
            </a:fld>
            <a:endParaRPr lang="en-US"/>
          </a:p>
        </p:txBody>
      </p:sp>
    </p:spTree>
    <p:extLst>
      <p:ext uri="{BB962C8B-B14F-4D97-AF65-F5344CB8AC3E}">
        <p14:creationId xmlns:p14="http://schemas.microsoft.com/office/powerpoint/2010/main" val="33991270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vil unngå å feie dem under teppet, for der får vi jo ikke gjort noe med dem.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102</a:t>
            </a:fld>
            <a:endParaRPr lang="en-US"/>
          </a:p>
        </p:txBody>
      </p:sp>
    </p:spTree>
    <p:extLst>
      <p:ext uri="{BB962C8B-B14F-4D97-AF65-F5344CB8AC3E}">
        <p14:creationId xmlns:p14="http://schemas.microsoft.com/office/powerpoint/2010/main" val="31682216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103</a:t>
            </a:fld>
            <a:endParaRPr lang="en-US"/>
          </a:p>
        </p:txBody>
      </p:sp>
    </p:spTree>
    <p:extLst>
      <p:ext uri="{BB962C8B-B14F-4D97-AF65-F5344CB8AC3E}">
        <p14:creationId xmlns:p14="http://schemas.microsoft.com/office/powerpoint/2010/main" val="14402621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104</a:t>
            </a:fld>
            <a:endParaRPr lang="en-US"/>
          </a:p>
        </p:txBody>
      </p:sp>
    </p:spTree>
    <p:extLst>
      <p:ext uri="{BB962C8B-B14F-4D97-AF65-F5344CB8AC3E}">
        <p14:creationId xmlns:p14="http://schemas.microsoft.com/office/powerpoint/2010/main" val="41384945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105</a:t>
            </a:fld>
            <a:endParaRPr lang="en-US"/>
          </a:p>
        </p:txBody>
      </p:sp>
    </p:spTree>
    <p:extLst>
      <p:ext uri="{BB962C8B-B14F-4D97-AF65-F5344CB8AC3E}">
        <p14:creationId xmlns:p14="http://schemas.microsoft.com/office/powerpoint/2010/main" val="20511209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106</a:t>
            </a:fld>
            <a:endParaRPr lang="en-US"/>
          </a:p>
        </p:txBody>
      </p:sp>
    </p:spTree>
    <p:extLst>
      <p:ext uri="{BB962C8B-B14F-4D97-AF65-F5344CB8AC3E}">
        <p14:creationId xmlns:p14="http://schemas.microsoft.com/office/powerpoint/2010/main" val="38757924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107</a:t>
            </a:fld>
            <a:endParaRPr lang="en-US"/>
          </a:p>
        </p:txBody>
      </p:sp>
    </p:spTree>
    <p:extLst>
      <p:ext uri="{BB962C8B-B14F-4D97-AF65-F5344CB8AC3E}">
        <p14:creationId xmlns:p14="http://schemas.microsoft.com/office/powerpoint/2010/main" val="7750750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108</a:t>
            </a:fld>
            <a:endParaRPr lang="en-US"/>
          </a:p>
        </p:txBody>
      </p:sp>
    </p:spTree>
    <p:extLst>
      <p:ext uri="{BB962C8B-B14F-4D97-AF65-F5344CB8AC3E}">
        <p14:creationId xmlns:p14="http://schemas.microsoft.com/office/powerpoint/2010/main" val="8914619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109</a:t>
            </a:fld>
            <a:endParaRPr lang="en-US"/>
          </a:p>
        </p:txBody>
      </p:sp>
    </p:spTree>
    <p:extLst>
      <p:ext uri="{BB962C8B-B14F-4D97-AF65-F5344CB8AC3E}">
        <p14:creationId xmlns:p14="http://schemas.microsoft.com/office/powerpoint/2010/main" val="3937966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programvareutvikling som er vanskelig.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a:t>
            </a:fld>
            <a:endParaRPr lang="en-US"/>
          </a:p>
        </p:txBody>
      </p:sp>
    </p:spTree>
    <p:extLst>
      <p:ext uri="{BB962C8B-B14F-4D97-AF65-F5344CB8AC3E}">
        <p14:creationId xmlns:p14="http://schemas.microsoft.com/office/powerpoint/2010/main" val="20984895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110</a:t>
            </a:fld>
            <a:endParaRPr lang="en-US"/>
          </a:p>
        </p:txBody>
      </p:sp>
    </p:spTree>
    <p:extLst>
      <p:ext uri="{BB962C8B-B14F-4D97-AF65-F5344CB8AC3E}">
        <p14:creationId xmlns:p14="http://schemas.microsoft.com/office/powerpoint/2010/main" val="20776233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111</a:t>
            </a:fld>
            <a:endParaRPr lang="en-US"/>
          </a:p>
        </p:txBody>
      </p:sp>
    </p:spTree>
    <p:extLst>
      <p:ext uri="{BB962C8B-B14F-4D97-AF65-F5344CB8AC3E}">
        <p14:creationId xmlns:p14="http://schemas.microsoft.com/office/powerpoint/2010/main" val="11762683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112</a:t>
            </a:fld>
            <a:endParaRPr lang="en-US"/>
          </a:p>
        </p:txBody>
      </p:sp>
    </p:spTree>
    <p:extLst>
      <p:ext uri="{BB962C8B-B14F-4D97-AF65-F5344CB8AC3E}">
        <p14:creationId xmlns:p14="http://schemas.microsoft.com/office/powerpoint/2010/main" val="10881712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113</a:t>
            </a:fld>
            <a:endParaRPr lang="en-US"/>
          </a:p>
        </p:txBody>
      </p:sp>
    </p:spTree>
    <p:extLst>
      <p:ext uri="{BB962C8B-B14F-4D97-AF65-F5344CB8AC3E}">
        <p14:creationId xmlns:p14="http://schemas.microsoft.com/office/powerpoint/2010/main" val="21654152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114</a:t>
            </a:fld>
            <a:endParaRPr lang="en-US"/>
          </a:p>
        </p:txBody>
      </p:sp>
    </p:spTree>
    <p:extLst>
      <p:ext uri="{BB962C8B-B14F-4D97-AF65-F5344CB8AC3E}">
        <p14:creationId xmlns:p14="http://schemas.microsoft.com/office/powerpoint/2010/main" val="14713670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115</a:t>
            </a:fld>
            <a:endParaRPr lang="en-US"/>
          </a:p>
        </p:txBody>
      </p:sp>
    </p:spTree>
    <p:extLst>
      <p:ext uri="{BB962C8B-B14F-4D97-AF65-F5344CB8AC3E}">
        <p14:creationId xmlns:p14="http://schemas.microsoft.com/office/powerpoint/2010/main" val="15276490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116</a:t>
            </a:fld>
            <a:endParaRPr lang="en-US"/>
          </a:p>
        </p:txBody>
      </p:sp>
    </p:spTree>
    <p:extLst>
      <p:ext uri="{BB962C8B-B14F-4D97-AF65-F5344CB8AC3E}">
        <p14:creationId xmlns:p14="http://schemas.microsoft.com/office/powerpoint/2010/main" val="36535860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117</a:t>
            </a:fld>
            <a:endParaRPr lang="en-US"/>
          </a:p>
        </p:txBody>
      </p:sp>
    </p:spTree>
    <p:extLst>
      <p:ext uri="{BB962C8B-B14F-4D97-AF65-F5344CB8AC3E}">
        <p14:creationId xmlns:p14="http://schemas.microsoft.com/office/powerpoint/2010/main" val="26918527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118</a:t>
            </a:fld>
            <a:endParaRPr lang="en-US"/>
          </a:p>
        </p:txBody>
      </p:sp>
    </p:spTree>
    <p:extLst>
      <p:ext uri="{BB962C8B-B14F-4D97-AF65-F5344CB8AC3E}">
        <p14:creationId xmlns:p14="http://schemas.microsoft.com/office/powerpoint/2010/main" val="3890668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119</a:t>
            </a:fld>
            <a:endParaRPr lang="en-US"/>
          </a:p>
        </p:txBody>
      </p:sp>
    </p:spTree>
    <p:extLst>
      <p:ext uri="{BB962C8B-B14F-4D97-AF65-F5344CB8AC3E}">
        <p14:creationId xmlns:p14="http://schemas.microsoft.com/office/powerpoint/2010/main" val="3203373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hva er det som gjør det vanskelig?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a:t>
            </a:fld>
            <a:endParaRPr lang="en-US"/>
          </a:p>
        </p:txBody>
      </p:sp>
    </p:spTree>
    <p:extLst>
      <p:ext uri="{BB962C8B-B14F-4D97-AF65-F5344CB8AC3E}">
        <p14:creationId xmlns:p14="http://schemas.microsoft.com/office/powerpoint/2010/main" val="16746659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120</a:t>
            </a:fld>
            <a:endParaRPr lang="en-US"/>
          </a:p>
        </p:txBody>
      </p:sp>
    </p:spTree>
    <p:extLst>
      <p:ext uri="{BB962C8B-B14F-4D97-AF65-F5344CB8AC3E}">
        <p14:creationId xmlns:p14="http://schemas.microsoft.com/office/powerpoint/2010/main" val="10747687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121</a:t>
            </a:fld>
            <a:endParaRPr lang="en-US"/>
          </a:p>
        </p:txBody>
      </p:sp>
    </p:spTree>
    <p:extLst>
      <p:ext uri="{BB962C8B-B14F-4D97-AF65-F5344CB8AC3E}">
        <p14:creationId xmlns:p14="http://schemas.microsoft.com/office/powerpoint/2010/main" val="30430013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122</a:t>
            </a:fld>
            <a:endParaRPr lang="en-US"/>
          </a:p>
        </p:txBody>
      </p:sp>
    </p:spTree>
    <p:extLst>
      <p:ext uri="{BB962C8B-B14F-4D97-AF65-F5344CB8AC3E}">
        <p14:creationId xmlns:p14="http://schemas.microsoft.com/office/powerpoint/2010/main" val="39602748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123</a:t>
            </a:fld>
            <a:endParaRPr lang="en-US"/>
          </a:p>
        </p:txBody>
      </p:sp>
    </p:spTree>
    <p:extLst>
      <p:ext uri="{BB962C8B-B14F-4D97-AF65-F5344CB8AC3E}">
        <p14:creationId xmlns:p14="http://schemas.microsoft.com/office/powerpoint/2010/main" val="17298023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124</a:t>
            </a:fld>
            <a:endParaRPr lang="en-US"/>
          </a:p>
        </p:txBody>
      </p:sp>
    </p:spTree>
    <p:extLst>
      <p:ext uri="{BB962C8B-B14F-4D97-AF65-F5344CB8AC3E}">
        <p14:creationId xmlns:p14="http://schemas.microsoft.com/office/powerpoint/2010/main" val="201149414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125</a:t>
            </a:fld>
            <a:endParaRPr lang="en-US"/>
          </a:p>
        </p:txBody>
      </p:sp>
    </p:spTree>
    <p:extLst>
      <p:ext uri="{BB962C8B-B14F-4D97-AF65-F5344CB8AC3E}">
        <p14:creationId xmlns:p14="http://schemas.microsoft.com/office/powerpoint/2010/main" val="9060213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126</a:t>
            </a:fld>
            <a:endParaRPr lang="en-US"/>
          </a:p>
        </p:txBody>
      </p:sp>
    </p:spTree>
    <p:extLst>
      <p:ext uri="{BB962C8B-B14F-4D97-AF65-F5344CB8AC3E}">
        <p14:creationId xmlns:p14="http://schemas.microsoft.com/office/powerpoint/2010/main" val="18942900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127</a:t>
            </a:fld>
            <a:endParaRPr lang="en-US"/>
          </a:p>
        </p:txBody>
      </p:sp>
    </p:spTree>
    <p:extLst>
      <p:ext uri="{BB962C8B-B14F-4D97-AF65-F5344CB8AC3E}">
        <p14:creationId xmlns:p14="http://schemas.microsoft.com/office/powerpoint/2010/main" val="25055405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128</a:t>
            </a:fld>
            <a:endParaRPr lang="en-US"/>
          </a:p>
        </p:txBody>
      </p:sp>
    </p:spTree>
    <p:extLst>
      <p:ext uri="{BB962C8B-B14F-4D97-AF65-F5344CB8AC3E}">
        <p14:creationId xmlns:p14="http://schemas.microsoft.com/office/powerpoint/2010/main" val="9864010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129</a:t>
            </a:fld>
            <a:endParaRPr lang="en-US"/>
          </a:p>
        </p:txBody>
      </p:sp>
    </p:spTree>
    <p:extLst>
      <p:ext uri="{BB962C8B-B14F-4D97-AF65-F5344CB8AC3E}">
        <p14:creationId xmlns:p14="http://schemas.microsoft.com/office/powerpoint/2010/main" val="1903835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ikke minst, hvorfor ser det ut til å bli vanskeligere over tid?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a:t>
            </a:fld>
            <a:endParaRPr lang="en-US"/>
          </a:p>
        </p:txBody>
      </p:sp>
    </p:spTree>
    <p:extLst>
      <p:ext uri="{BB962C8B-B14F-4D97-AF65-F5344CB8AC3E}">
        <p14:creationId xmlns:p14="http://schemas.microsoft.com/office/powerpoint/2010/main" val="221803796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130</a:t>
            </a:fld>
            <a:endParaRPr lang="en-US"/>
          </a:p>
        </p:txBody>
      </p:sp>
    </p:spTree>
    <p:extLst>
      <p:ext uri="{BB962C8B-B14F-4D97-AF65-F5344CB8AC3E}">
        <p14:creationId xmlns:p14="http://schemas.microsoft.com/office/powerpoint/2010/main" val="14037649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131</a:t>
            </a:fld>
            <a:endParaRPr lang="en-US"/>
          </a:p>
        </p:txBody>
      </p:sp>
    </p:spTree>
    <p:extLst>
      <p:ext uri="{BB962C8B-B14F-4D97-AF65-F5344CB8AC3E}">
        <p14:creationId xmlns:p14="http://schemas.microsoft.com/office/powerpoint/2010/main" val="6346313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132</a:t>
            </a:fld>
            <a:endParaRPr lang="en-US"/>
          </a:p>
        </p:txBody>
      </p:sp>
    </p:spTree>
    <p:extLst>
      <p:ext uri="{BB962C8B-B14F-4D97-AF65-F5344CB8AC3E}">
        <p14:creationId xmlns:p14="http://schemas.microsoft.com/office/powerpoint/2010/main" val="366970852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133</a:t>
            </a:fld>
            <a:endParaRPr lang="en-US"/>
          </a:p>
        </p:txBody>
      </p:sp>
    </p:spTree>
    <p:extLst>
      <p:ext uri="{BB962C8B-B14F-4D97-AF65-F5344CB8AC3E}">
        <p14:creationId xmlns:p14="http://schemas.microsoft.com/office/powerpoint/2010/main" val="29152545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134</a:t>
            </a:fld>
            <a:endParaRPr lang="en-US"/>
          </a:p>
        </p:txBody>
      </p:sp>
    </p:spTree>
    <p:extLst>
      <p:ext uri="{BB962C8B-B14F-4D97-AF65-F5344CB8AC3E}">
        <p14:creationId xmlns:p14="http://schemas.microsoft.com/office/powerpoint/2010/main" val="41923850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135</a:t>
            </a:fld>
            <a:endParaRPr lang="en-US"/>
          </a:p>
        </p:txBody>
      </p:sp>
    </p:spTree>
    <p:extLst>
      <p:ext uri="{BB962C8B-B14F-4D97-AF65-F5344CB8AC3E}">
        <p14:creationId xmlns:p14="http://schemas.microsoft.com/office/powerpoint/2010/main" val="6496858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136</a:t>
            </a:fld>
            <a:endParaRPr lang="en-US"/>
          </a:p>
        </p:txBody>
      </p:sp>
    </p:spTree>
    <p:extLst>
      <p:ext uri="{BB962C8B-B14F-4D97-AF65-F5344CB8AC3E}">
        <p14:creationId xmlns:p14="http://schemas.microsoft.com/office/powerpoint/2010/main" val="38923390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137</a:t>
            </a:fld>
            <a:endParaRPr lang="nb-NO"/>
          </a:p>
        </p:txBody>
      </p:sp>
    </p:spTree>
    <p:extLst>
      <p:ext uri="{BB962C8B-B14F-4D97-AF65-F5344CB8AC3E}">
        <p14:creationId xmlns:p14="http://schemas.microsoft.com/office/powerpoint/2010/main" val="26344262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eQuest</a:t>
            </a:r>
            <a:r>
              <a:rPr lang="nb-NO" dirty="0"/>
              <a:t> jobber med sånne her. Det vil si, de lager digitale produkter for hesteeiere, og håndterer alle slags ting som hesteeiere driver med. Jeg vet ikke, jeg er ikke noen ekspert på hesteeierdomenet, men sånt som avl, foring, veddeløp, parader, sånne ting. Og </a:t>
            </a:r>
            <a:r>
              <a:rPr lang="nb-NO" dirty="0" err="1"/>
              <a:t>eQuest</a:t>
            </a:r>
            <a:r>
              <a:rPr lang="nb-NO" dirty="0"/>
              <a:t> er en stor suksess i markedet. Det går bra.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138</a:t>
            </a:fld>
            <a:endParaRPr lang="nb-NO"/>
          </a:p>
        </p:txBody>
      </p:sp>
    </p:spTree>
    <p:extLst>
      <p:ext uri="{BB962C8B-B14F-4D97-AF65-F5344CB8AC3E}">
        <p14:creationId xmlns:p14="http://schemas.microsoft.com/office/powerpoint/2010/main" val="29076578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går så bra at produkteieren finner ut at det er på tide å utvide markedet, prøve å kapre større markedsandeler. Så planen er å håndtere denne nye typen hest.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139</a:t>
            </a:fld>
            <a:endParaRPr lang="nb-NO"/>
          </a:p>
        </p:txBody>
      </p:sp>
    </p:spTree>
    <p:extLst>
      <p:ext uri="{BB962C8B-B14F-4D97-AF65-F5344CB8AC3E}">
        <p14:creationId xmlns:p14="http://schemas.microsoft.com/office/powerpoint/2010/main" val="1433467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En ting som man ofte merker seg da, er at når man har holdt på en stund, så har det hopet seg opp masse kompleksitet. Vi har til og med bygget opp et lite ordforråd rundt det. Vi kaller det </a:t>
            </a:r>
            <a:r>
              <a:rPr lang="nb-NO" dirty="0" err="1"/>
              <a:t>legacy</a:t>
            </a:r>
            <a:r>
              <a:rPr lang="nb-NO" dirty="0"/>
              <a:t>-kode, teknisk gjeld, sånne ting.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a:t>
            </a:fld>
            <a:endParaRPr lang="en-US"/>
          </a:p>
        </p:txBody>
      </p:sp>
    </p:spTree>
    <p:extLst>
      <p:ext uri="{BB962C8B-B14F-4D97-AF65-F5344CB8AC3E}">
        <p14:creationId xmlns:p14="http://schemas.microsoft.com/office/powerpoint/2010/main" val="154013369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en ganske interessant type hest. Sammenlignet med andre hester er de kortvokste, sterke, og har et rykte på seg for å være sta. Noen sier at de er spesielt intelligente til hester å være. De har en sterk selvfølelse, så de vil ikke gjøre ting som de ikke liker, eller tenker kan være skadelig.</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140</a:t>
            </a:fld>
            <a:endParaRPr lang="nb-NO"/>
          </a:p>
        </p:txBody>
      </p:sp>
    </p:spTree>
    <p:extLst>
      <p:ext uri="{BB962C8B-B14F-4D97-AF65-F5344CB8AC3E}">
        <p14:creationId xmlns:p14="http://schemas.microsoft.com/office/powerpoint/2010/main" val="87646400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det er bra. Alle er enige om at det er en god plan, og at de digitale produktene kan tilpasses og utvides til å håndtere denne nye hestetypen. Men det har en litt merkelig og uforutsett effekt på samtalene og diskusjonene i teamet, for hva mener vi egentlig nå når vi sier hest?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141</a:t>
            </a:fld>
            <a:endParaRPr lang="nb-NO"/>
          </a:p>
        </p:txBody>
      </p:sp>
    </p:spTree>
    <p:extLst>
      <p:ext uri="{BB962C8B-B14F-4D97-AF65-F5344CB8AC3E}">
        <p14:creationId xmlns:p14="http://schemas.microsoft.com/office/powerpoint/2010/main" val="51343778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Er det denne gamle typen hest?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142</a:t>
            </a:fld>
            <a:endParaRPr lang="nb-NO"/>
          </a:p>
        </p:txBody>
      </p:sp>
    </p:spTree>
    <p:extLst>
      <p:ext uri="{BB962C8B-B14F-4D97-AF65-F5344CB8AC3E}">
        <p14:creationId xmlns:p14="http://schemas.microsoft.com/office/powerpoint/2010/main" val="13153860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Eller er det både den gamle og den nye? Noen ganger mener vi det første, noen ganger det andre, og det skaper forvirring.</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143</a:t>
            </a:fld>
            <a:endParaRPr lang="nb-NO"/>
          </a:p>
        </p:txBody>
      </p:sp>
    </p:spTree>
    <p:extLst>
      <p:ext uri="{BB962C8B-B14F-4D97-AF65-F5344CB8AC3E}">
        <p14:creationId xmlns:p14="http://schemas.microsoft.com/office/powerpoint/2010/main" val="341454752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da slenger vi på adjektiver da, for å snevre det inn og fjerne den tvetydigheten som oppstod. Så dette blir nå kalt en vanlig hest.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144</a:t>
            </a:fld>
            <a:endParaRPr lang="nb-NO"/>
          </a:p>
        </p:txBody>
      </p:sp>
    </p:spTree>
    <p:extLst>
      <p:ext uri="{BB962C8B-B14F-4D97-AF65-F5344CB8AC3E}">
        <p14:creationId xmlns:p14="http://schemas.microsoft.com/office/powerpoint/2010/main" val="274843916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Eller en alminnelig hest.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145</a:t>
            </a:fld>
            <a:endParaRPr lang="nb-NO"/>
          </a:p>
        </p:txBody>
      </p:sp>
    </p:spTree>
    <p:extLst>
      <p:ext uri="{BB962C8B-B14F-4D97-AF65-F5344CB8AC3E}">
        <p14:creationId xmlns:p14="http://schemas.microsoft.com/office/powerpoint/2010/main" val="6454688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Eller en typisk hest blir det noen ganger kalt.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146</a:t>
            </a:fld>
            <a:endParaRPr lang="nb-NO"/>
          </a:p>
        </p:txBody>
      </p:sp>
    </p:spTree>
    <p:extLst>
      <p:ext uri="{BB962C8B-B14F-4D97-AF65-F5344CB8AC3E}">
        <p14:creationId xmlns:p14="http://schemas.microsoft.com/office/powerpoint/2010/main" val="39663916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Noen kaller det en ekte hest.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147</a:t>
            </a:fld>
            <a:endParaRPr lang="nb-NO"/>
          </a:p>
        </p:txBody>
      </p:sp>
    </p:spTree>
    <p:extLst>
      <p:ext uri="{BB962C8B-B14F-4D97-AF65-F5344CB8AC3E}">
        <p14:creationId xmlns:p14="http://schemas.microsoft.com/office/powerpoint/2010/main" val="88849869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Eller en gammeldags hest.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148</a:t>
            </a:fld>
            <a:endParaRPr lang="nb-NO"/>
          </a:p>
        </p:txBody>
      </p:sp>
    </p:spTree>
    <p:extLst>
      <p:ext uri="{BB962C8B-B14F-4D97-AF65-F5344CB8AC3E}">
        <p14:creationId xmlns:p14="http://schemas.microsoft.com/office/powerpoint/2010/main" val="29470998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En opprinnelig hest.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149</a:t>
            </a:fld>
            <a:endParaRPr lang="nb-NO"/>
          </a:p>
        </p:txBody>
      </p:sp>
    </p:spTree>
    <p:extLst>
      <p:ext uri="{BB962C8B-B14F-4D97-AF65-F5344CB8AC3E}">
        <p14:creationId xmlns:p14="http://schemas.microsoft.com/office/powerpoint/2010/main" val="1346386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Den opphopningen av kompleksitet gjør det stadig vanskeligere å få noe gjort.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a:t>
            </a:fld>
            <a:endParaRPr lang="en-US"/>
          </a:p>
        </p:txBody>
      </p:sp>
    </p:spTree>
    <p:extLst>
      <p:ext uri="{BB962C8B-B14F-4D97-AF65-F5344CB8AC3E}">
        <p14:creationId xmlns:p14="http://schemas.microsoft.com/office/powerpoint/2010/main" val="36725506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Eller min favoritt, en heste-hest.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150</a:t>
            </a:fld>
            <a:endParaRPr lang="nb-NO"/>
          </a:p>
        </p:txBody>
      </p:sp>
    </p:spTree>
    <p:extLst>
      <p:ext uri="{BB962C8B-B14F-4D97-AF65-F5344CB8AC3E}">
        <p14:creationId xmlns:p14="http://schemas.microsoft.com/office/powerpoint/2010/main" val="428963262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koden kan vi lage forgreninger på denne måten, for de tilfellene der du ikke kan behandle den nye hesten og heste-hesten helt likt, når du har ulik forretningslogikk for de ulike typene hest.</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151</a:t>
            </a:fld>
            <a:endParaRPr lang="nb-NO"/>
          </a:p>
        </p:txBody>
      </p:sp>
    </p:spTree>
    <p:extLst>
      <p:ext uri="{BB962C8B-B14F-4D97-AF65-F5344CB8AC3E}">
        <p14:creationId xmlns:p14="http://schemas.microsoft.com/office/powerpoint/2010/main" val="103318730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det går greit, </a:t>
            </a:r>
            <a:r>
              <a:rPr lang="nb-NO" dirty="0" err="1"/>
              <a:t>Jira</a:t>
            </a:r>
            <a:r>
              <a:rPr lang="nb-NO" dirty="0"/>
              <a:t>-lappene blir lukket, koden blir </a:t>
            </a:r>
            <a:r>
              <a:rPr lang="nb-NO" dirty="0" err="1"/>
              <a:t>prodsatt</a:t>
            </a:r>
            <a:r>
              <a:rPr lang="nb-NO" dirty="0"/>
              <a:t>, men dessverre dukker det opp noen </a:t>
            </a:r>
            <a:r>
              <a:rPr lang="nb-NO" dirty="0" err="1"/>
              <a:t>bugs</a:t>
            </a:r>
            <a:r>
              <a:rPr lang="nb-NO" dirty="0"/>
              <a:t>. Hvordan kan det ha seg? Det viser seg at noen av hesteeierne har gammeldagse hester som er korte, sterke og sta de også. Så de blir liksom feilmerket og feiltolket av programvaren, og blir forvekslet med disse nye hestene.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152</a:t>
            </a:fld>
            <a:endParaRPr lang="nb-NO"/>
          </a:p>
        </p:txBody>
      </p:sp>
    </p:spTree>
    <p:extLst>
      <p:ext uri="{BB962C8B-B14F-4D97-AF65-F5344CB8AC3E}">
        <p14:creationId xmlns:p14="http://schemas.microsoft.com/office/powerpoint/2010/main" val="196150363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utviklerne i </a:t>
            </a:r>
            <a:r>
              <a:rPr lang="nb-NO" dirty="0" err="1"/>
              <a:t>eQuest</a:t>
            </a:r>
            <a:r>
              <a:rPr lang="nb-NO" dirty="0"/>
              <a:t> er både pragmatiske og oppfinnsomme, så de finner ut at disse nye hestene også lager en distinkt lyd. De sier i-</a:t>
            </a:r>
            <a:r>
              <a:rPr lang="nb-NO" dirty="0" err="1"/>
              <a:t>haa</a:t>
            </a:r>
            <a:r>
              <a:rPr lang="nb-NO" dirty="0"/>
              <a:t>, mens de opprinnelige hestene sier noe annet, de knegger eller vrinsker. Og det er ser ut til å fikse problemene. Koden har blitt styggere enn den var opprinnelig, men det funker jo.</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153</a:t>
            </a:fld>
            <a:endParaRPr lang="nb-NO"/>
          </a:p>
        </p:txBody>
      </p:sp>
    </p:spTree>
    <p:extLst>
      <p:ext uri="{BB962C8B-B14F-4D97-AF65-F5344CB8AC3E}">
        <p14:creationId xmlns:p14="http://schemas.microsoft.com/office/powerpoint/2010/main" val="273563903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funker så bra at produkteieren finner ut at her kan vi utvide enda mer. Vi burde håndtere denne nye nye typen hest også. Hva slags hest er det mon tro?</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154</a:t>
            </a:fld>
            <a:endParaRPr lang="nb-NO"/>
          </a:p>
        </p:txBody>
      </p:sp>
    </p:spTree>
    <p:extLst>
      <p:ext uri="{BB962C8B-B14F-4D97-AF65-F5344CB8AC3E}">
        <p14:creationId xmlns:p14="http://schemas.microsoft.com/office/powerpoint/2010/main" val="3639006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Produkteieren er veldig entusiastisk her, for dette må jo være trivielt å implementere. Vi har allerede koden for den vanlige hesten og den første nye hesten. Så en hest som på en måte er midt i mellom kan jo ikke være noe problem. Men denne hesten er vanskelig å snakke om i møter. Så du prøver desperat å finne på nye ord, sånn som en halv-hi-</a:t>
            </a:r>
            <a:r>
              <a:rPr lang="nb-NO" dirty="0" err="1"/>
              <a:t>haa</a:t>
            </a:r>
            <a:r>
              <a:rPr lang="nb-NO" dirty="0"/>
              <a:t>, men det er ingen som tar i bruk det begrepet. Det slår ikke an. De aller fleste sier bare hest, og hvis det er opplagt at noen misforstår, så begynner de å liste opp egenskapene til hesten.</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155</a:t>
            </a:fld>
            <a:endParaRPr lang="nb-NO"/>
          </a:p>
        </p:txBody>
      </p:sp>
    </p:spTree>
    <p:extLst>
      <p:ext uri="{BB962C8B-B14F-4D97-AF65-F5344CB8AC3E}">
        <p14:creationId xmlns:p14="http://schemas.microsoft.com/office/powerpoint/2010/main" val="38143024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selv om den er vanskelig å snakke om, kan du fremdeles skrive koden.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156</a:t>
            </a:fld>
            <a:endParaRPr lang="nb-NO"/>
          </a:p>
        </p:txBody>
      </p:sp>
    </p:spTree>
    <p:extLst>
      <p:ext uri="{BB962C8B-B14F-4D97-AF65-F5344CB8AC3E}">
        <p14:creationId xmlns:p14="http://schemas.microsoft.com/office/powerpoint/2010/main" val="2333121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det føles utgjort når det dukker opp </a:t>
            </a:r>
            <a:r>
              <a:rPr lang="nb-NO" dirty="0" err="1"/>
              <a:t>bugs</a:t>
            </a:r>
            <a:r>
              <a:rPr lang="nb-NO" dirty="0"/>
              <a:t> i produksjon denne gangen også.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157</a:t>
            </a:fld>
            <a:endParaRPr lang="nb-NO"/>
          </a:p>
        </p:txBody>
      </p:sp>
    </p:spTree>
    <p:extLst>
      <p:ext uri="{BB962C8B-B14F-4D97-AF65-F5344CB8AC3E}">
        <p14:creationId xmlns:p14="http://schemas.microsoft.com/office/powerpoint/2010/main" val="99012952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hvorfor gjør det det? Hva gikk galt. Her er greia. Som utvikler tenker du kanskje, hvordan kan det ha noe å si? De ser jo kliss like ut, det må da være samme hest? Problemet er at det er bare en av de to som kan få avkom. Så det er jo en viktig greie i avlsmodulen.</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158</a:t>
            </a:fld>
            <a:endParaRPr lang="nb-NO"/>
          </a:p>
        </p:txBody>
      </p:sp>
    </p:spTree>
    <p:extLst>
      <p:ext uri="{BB962C8B-B14F-4D97-AF65-F5344CB8AC3E}">
        <p14:creationId xmlns:p14="http://schemas.microsoft.com/office/powerpoint/2010/main" val="247930113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På dette tidspunktet begynner du som utvikler å bruke uttrykket teknisk gjeld stadig oftere.</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159</a:t>
            </a:fld>
            <a:endParaRPr lang="nb-NO"/>
          </a:p>
        </p:txBody>
      </p:sp>
    </p:spTree>
    <p:extLst>
      <p:ext uri="{BB962C8B-B14F-4D97-AF65-F5344CB8AC3E}">
        <p14:creationId xmlns:p14="http://schemas.microsoft.com/office/powerpoint/2010/main" val="2202077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da er det naturlig å spørre seg selv, hva er det egentlig som fører til denne opphopningen av kompleksitet? Det er jo ingen som vil at det skal være sånn, men samtidig er tendensen til at det blir sånn temmelig universell. Det må være noe iboende i det med programvareutvikling som har det med å føre til opphopning av kompleksitet. Det er en eller annen dynamikk som produserer kompleksiteten.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a:t>
            </a:fld>
            <a:endParaRPr lang="en-US"/>
          </a:p>
        </p:txBody>
      </p:sp>
    </p:spTree>
    <p:extLst>
      <p:ext uri="{BB962C8B-B14F-4D97-AF65-F5344CB8AC3E}">
        <p14:creationId xmlns:p14="http://schemas.microsoft.com/office/powerpoint/2010/main" val="162325136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forretningen står ikke stille, så en dag kommer produkteieren og viser deg et bilde av denne hesten.</a:t>
            </a:r>
          </a:p>
        </p:txBody>
      </p:sp>
      <p:sp>
        <p:nvSpPr>
          <p:cNvPr id="4" name="Plassholder for lysbildenummer 3"/>
          <p:cNvSpPr>
            <a:spLocks noGrp="1"/>
          </p:cNvSpPr>
          <p:nvPr>
            <p:ph type="sldNum" sz="quarter" idx="5"/>
          </p:nvPr>
        </p:nvSpPr>
        <p:spPr/>
        <p:txBody>
          <a:bodyPr/>
          <a:lstStyle/>
          <a:p>
            <a:fld id="{C0F13B46-B8D6-445C-BD73-CDFC2FE914EB}" type="slidenum">
              <a:rPr lang="nb-NO" smtClean="0"/>
              <a:t>160</a:t>
            </a:fld>
            <a:endParaRPr lang="nb-NO"/>
          </a:p>
        </p:txBody>
      </p:sp>
    </p:spTree>
    <p:extLst>
      <p:ext uri="{BB962C8B-B14F-4D97-AF65-F5344CB8AC3E}">
        <p14:creationId xmlns:p14="http://schemas.microsoft.com/office/powerpoint/2010/main" val="27062503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0F13B46-B8D6-445C-BD73-CDFC2FE914EB}" type="slidenum">
              <a:rPr lang="nb-NO" smtClean="0"/>
              <a:t>161</a:t>
            </a:fld>
            <a:endParaRPr lang="nb-NO"/>
          </a:p>
        </p:txBody>
      </p:sp>
    </p:spTree>
    <p:extLst>
      <p:ext uri="{BB962C8B-B14F-4D97-AF65-F5344CB8AC3E}">
        <p14:creationId xmlns:p14="http://schemas.microsoft.com/office/powerpoint/2010/main" val="270476769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162</a:t>
            </a:fld>
            <a:endParaRPr lang="en-US"/>
          </a:p>
        </p:txBody>
      </p:sp>
    </p:spTree>
    <p:extLst>
      <p:ext uri="{BB962C8B-B14F-4D97-AF65-F5344CB8AC3E}">
        <p14:creationId xmlns:p14="http://schemas.microsoft.com/office/powerpoint/2010/main" val="157525771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163</a:t>
            </a:fld>
            <a:endParaRPr lang="en-US"/>
          </a:p>
        </p:txBody>
      </p:sp>
    </p:spTree>
    <p:extLst>
      <p:ext uri="{BB962C8B-B14F-4D97-AF65-F5344CB8AC3E}">
        <p14:creationId xmlns:p14="http://schemas.microsoft.com/office/powerpoint/2010/main" val="296995547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164</a:t>
            </a:fld>
            <a:endParaRPr lang="en-US"/>
          </a:p>
        </p:txBody>
      </p:sp>
    </p:spTree>
    <p:extLst>
      <p:ext uri="{BB962C8B-B14F-4D97-AF65-F5344CB8AC3E}">
        <p14:creationId xmlns:p14="http://schemas.microsoft.com/office/powerpoint/2010/main" val="378775436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165</a:t>
            </a:fld>
            <a:endParaRPr lang="en-US"/>
          </a:p>
        </p:txBody>
      </p:sp>
    </p:spTree>
    <p:extLst>
      <p:ext uri="{BB962C8B-B14F-4D97-AF65-F5344CB8AC3E}">
        <p14:creationId xmlns:p14="http://schemas.microsoft.com/office/powerpoint/2010/main" val="179081937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166</a:t>
            </a:fld>
            <a:endParaRPr lang="en-US"/>
          </a:p>
        </p:txBody>
      </p:sp>
    </p:spTree>
    <p:extLst>
      <p:ext uri="{BB962C8B-B14F-4D97-AF65-F5344CB8AC3E}">
        <p14:creationId xmlns:p14="http://schemas.microsoft.com/office/powerpoint/2010/main" val="3818248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167</a:t>
            </a:fld>
            <a:endParaRPr lang="en-US"/>
          </a:p>
        </p:txBody>
      </p:sp>
    </p:spTree>
    <p:extLst>
      <p:ext uri="{BB962C8B-B14F-4D97-AF65-F5344CB8AC3E}">
        <p14:creationId xmlns:p14="http://schemas.microsoft.com/office/powerpoint/2010/main" val="3892391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168</a:t>
            </a:fld>
            <a:endParaRPr lang="en-US"/>
          </a:p>
        </p:txBody>
      </p:sp>
    </p:spTree>
    <p:extLst>
      <p:ext uri="{BB962C8B-B14F-4D97-AF65-F5344CB8AC3E}">
        <p14:creationId xmlns:p14="http://schemas.microsoft.com/office/powerpoint/2010/main" val="79258618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169</a:t>
            </a:fld>
            <a:endParaRPr lang="en-US"/>
          </a:p>
        </p:txBody>
      </p:sp>
    </p:spTree>
    <p:extLst>
      <p:ext uri="{BB962C8B-B14F-4D97-AF65-F5344CB8AC3E}">
        <p14:creationId xmlns:p14="http://schemas.microsoft.com/office/powerpoint/2010/main" val="2442282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En ting som jeg tror vi begynner å forstå, er at programvareutvikling er en form for produktutvikling. Det er produktutvikling hvor produktet er en tjeneste som er understøttet av programvare.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a:t>
            </a:fld>
            <a:endParaRPr lang="en-US"/>
          </a:p>
        </p:txBody>
      </p:sp>
    </p:spTree>
    <p:extLst>
      <p:ext uri="{BB962C8B-B14F-4D97-AF65-F5344CB8AC3E}">
        <p14:creationId xmlns:p14="http://schemas.microsoft.com/office/powerpoint/2010/main" val="290032567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170</a:t>
            </a:fld>
            <a:endParaRPr lang="en-US"/>
          </a:p>
        </p:txBody>
      </p:sp>
    </p:spTree>
    <p:extLst>
      <p:ext uri="{BB962C8B-B14F-4D97-AF65-F5344CB8AC3E}">
        <p14:creationId xmlns:p14="http://schemas.microsoft.com/office/powerpoint/2010/main" val="42495928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171</a:t>
            </a:fld>
            <a:endParaRPr lang="en-US"/>
          </a:p>
        </p:txBody>
      </p:sp>
    </p:spTree>
    <p:extLst>
      <p:ext uri="{BB962C8B-B14F-4D97-AF65-F5344CB8AC3E}">
        <p14:creationId xmlns:p14="http://schemas.microsoft.com/office/powerpoint/2010/main" val="141903136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172</a:t>
            </a:fld>
            <a:endParaRPr lang="en-US"/>
          </a:p>
        </p:txBody>
      </p:sp>
    </p:spTree>
    <p:extLst>
      <p:ext uri="{BB962C8B-B14F-4D97-AF65-F5344CB8AC3E}">
        <p14:creationId xmlns:p14="http://schemas.microsoft.com/office/powerpoint/2010/main" val="169545932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173</a:t>
            </a:fld>
            <a:endParaRPr lang="en-US"/>
          </a:p>
        </p:txBody>
      </p:sp>
    </p:spTree>
    <p:extLst>
      <p:ext uri="{BB962C8B-B14F-4D97-AF65-F5344CB8AC3E}">
        <p14:creationId xmlns:p14="http://schemas.microsoft.com/office/powerpoint/2010/main" val="57274410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174</a:t>
            </a:fld>
            <a:endParaRPr lang="en-US"/>
          </a:p>
        </p:txBody>
      </p:sp>
    </p:spTree>
    <p:extLst>
      <p:ext uri="{BB962C8B-B14F-4D97-AF65-F5344CB8AC3E}">
        <p14:creationId xmlns:p14="http://schemas.microsoft.com/office/powerpoint/2010/main" val="74874852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175</a:t>
            </a:fld>
            <a:endParaRPr lang="en-US"/>
          </a:p>
        </p:txBody>
      </p:sp>
    </p:spTree>
    <p:extLst>
      <p:ext uri="{BB962C8B-B14F-4D97-AF65-F5344CB8AC3E}">
        <p14:creationId xmlns:p14="http://schemas.microsoft.com/office/powerpoint/2010/main" val="289259970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176</a:t>
            </a:fld>
            <a:endParaRPr lang="en-US"/>
          </a:p>
        </p:txBody>
      </p:sp>
    </p:spTree>
    <p:extLst>
      <p:ext uri="{BB962C8B-B14F-4D97-AF65-F5344CB8AC3E}">
        <p14:creationId xmlns:p14="http://schemas.microsoft.com/office/powerpoint/2010/main" val="7297276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177</a:t>
            </a:fld>
            <a:endParaRPr lang="en-US"/>
          </a:p>
        </p:txBody>
      </p:sp>
    </p:spTree>
    <p:extLst>
      <p:ext uri="{BB962C8B-B14F-4D97-AF65-F5344CB8AC3E}">
        <p14:creationId xmlns:p14="http://schemas.microsoft.com/office/powerpoint/2010/main" val="38855689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178</a:t>
            </a:fld>
            <a:endParaRPr lang="en-US"/>
          </a:p>
        </p:txBody>
      </p:sp>
    </p:spTree>
    <p:extLst>
      <p:ext uri="{BB962C8B-B14F-4D97-AF65-F5344CB8AC3E}">
        <p14:creationId xmlns:p14="http://schemas.microsoft.com/office/powerpoint/2010/main" val="294089256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179</a:t>
            </a:fld>
            <a:endParaRPr lang="en-US"/>
          </a:p>
        </p:txBody>
      </p:sp>
    </p:spTree>
    <p:extLst>
      <p:ext uri="{BB962C8B-B14F-4D97-AF65-F5344CB8AC3E}">
        <p14:creationId xmlns:p14="http://schemas.microsoft.com/office/powerpoint/2010/main" val="1936934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«hva skal vi lage?» er ikke nødvendigvis så helt enkelt å svare på. Det finnes mange svar på det.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a:t>
            </a:fld>
            <a:endParaRPr lang="en-US"/>
          </a:p>
        </p:txBody>
      </p:sp>
    </p:spTree>
    <p:extLst>
      <p:ext uri="{BB962C8B-B14F-4D97-AF65-F5344CB8AC3E}">
        <p14:creationId xmlns:p14="http://schemas.microsoft.com/office/powerpoint/2010/main" val="291135284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180</a:t>
            </a:fld>
            <a:endParaRPr lang="en-US"/>
          </a:p>
        </p:txBody>
      </p:sp>
    </p:spTree>
    <p:extLst>
      <p:ext uri="{BB962C8B-B14F-4D97-AF65-F5344CB8AC3E}">
        <p14:creationId xmlns:p14="http://schemas.microsoft.com/office/powerpoint/2010/main" val="307822751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181</a:t>
            </a:fld>
            <a:endParaRPr lang="en-US"/>
          </a:p>
        </p:txBody>
      </p:sp>
    </p:spTree>
    <p:extLst>
      <p:ext uri="{BB962C8B-B14F-4D97-AF65-F5344CB8AC3E}">
        <p14:creationId xmlns:p14="http://schemas.microsoft.com/office/powerpoint/2010/main" val="215712912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Hvorfor </a:t>
            </a:r>
            <a:r>
              <a:rPr lang="nb-NO" dirty="0" err="1"/>
              <a:t>bounded</a:t>
            </a:r>
            <a:r>
              <a:rPr lang="nb-NO" dirty="0"/>
              <a:t>? En bevisst avgrensning. Tydelig grense mot andre modeller!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182</a:t>
            </a:fld>
            <a:endParaRPr lang="en-US"/>
          </a:p>
        </p:txBody>
      </p:sp>
    </p:spTree>
    <p:extLst>
      <p:ext uri="{BB962C8B-B14F-4D97-AF65-F5344CB8AC3E}">
        <p14:creationId xmlns:p14="http://schemas.microsoft.com/office/powerpoint/2010/main" val="62359451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183</a:t>
            </a:fld>
            <a:endParaRPr lang="en-US"/>
          </a:p>
        </p:txBody>
      </p:sp>
    </p:spTree>
    <p:extLst>
      <p:ext uri="{BB962C8B-B14F-4D97-AF65-F5344CB8AC3E}">
        <p14:creationId xmlns:p14="http://schemas.microsoft.com/office/powerpoint/2010/main" val="48493097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184</a:t>
            </a:fld>
            <a:endParaRPr lang="en-US"/>
          </a:p>
        </p:txBody>
      </p:sp>
    </p:spTree>
    <p:extLst>
      <p:ext uri="{BB962C8B-B14F-4D97-AF65-F5344CB8AC3E}">
        <p14:creationId xmlns:p14="http://schemas.microsoft.com/office/powerpoint/2010/main" val="236444739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185</a:t>
            </a:fld>
            <a:endParaRPr lang="en-US"/>
          </a:p>
        </p:txBody>
      </p:sp>
    </p:spTree>
    <p:extLst>
      <p:ext uri="{BB962C8B-B14F-4D97-AF65-F5344CB8AC3E}">
        <p14:creationId xmlns:p14="http://schemas.microsoft.com/office/powerpoint/2010/main" val="144989914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186</a:t>
            </a:fld>
            <a:endParaRPr lang="en-US"/>
          </a:p>
        </p:txBody>
      </p:sp>
    </p:spTree>
    <p:extLst>
      <p:ext uri="{BB962C8B-B14F-4D97-AF65-F5344CB8AC3E}">
        <p14:creationId xmlns:p14="http://schemas.microsoft.com/office/powerpoint/2010/main" val="317083235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187</a:t>
            </a:fld>
            <a:endParaRPr lang="en-US"/>
          </a:p>
        </p:txBody>
      </p:sp>
    </p:spTree>
    <p:extLst>
      <p:ext uri="{BB962C8B-B14F-4D97-AF65-F5344CB8AC3E}">
        <p14:creationId xmlns:p14="http://schemas.microsoft.com/office/powerpoint/2010/main" val="363850247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188</a:t>
            </a:fld>
            <a:endParaRPr lang="en-US"/>
          </a:p>
        </p:txBody>
      </p:sp>
    </p:spTree>
    <p:extLst>
      <p:ext uri="{BB962C8B-B14F-4D97-AF65-F5344CB8AC3E}">
        <p14:creationId xmlns:p14="http://schemas.microsoft.com/office/powerpoint/2010/main" val="397392373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189</a:t>
            </a:fld>
            <a:endParaRPr lang="en-US"/>
          </a:p>
        </p:txBody>
      </p:sp>
    </p:spTree>
    <p:extLst>
      <p:ext uri="{BB962C8B-B14F-4D97-AF65-F5344CB8AC3E}">
        <p14:creationId xmlns:p14="http://schemas.microsoft.com/office/powerpoint/2010/main" val="2354480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ikke så enkelt som dette. Hadde det vært så enkelt som dette hadde det ikke vært vanskelig.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a:t>
            </a:fld>
            <a:endParaRPr lang="en-US"/>
          </a:p>
        </p:txBody>
      </p:sp>
    </p:spTree>
    <p:extLst>
      <p:ext uri="{BB962C8B-B14F-4D97-AF65-F5344CB8AC3E}">
        <p14:creationId xmlns:p14="http://schemas.microsoft.com/office/powerpoint/2010/main" val="90512553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190</a:t>
            </a:fld>
            <a:endParaRPr lang="en-US"/>
          </a:p>
        </p:txBody>
      </p:sp>
    </p:spTree>
    <p:extLst>
      <p:ext uri="{BB962C8B-B14F-4D97-AF65-F5344CB8AC3E}">
        <p14:creationId xmlns:p14="http://schemas.microsoft.com/office/powerpoint/2010/main" val="334735228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191</a:t>
            </a:fld>
            <a:endParaRPr lang="en-US"/>
          </a:p>
        </p:txBody>
      </p:sp>
    </p:spTree>
    <p:extLst>
      <p:ext uri="{BB962C8B-B14F-4D97-AF65-F5344CB8AC3E}">
        <p14:creationId xmlns:p14="http://schemas.microsoft.com/office/powerpoint/2010/main" val="114137549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192</a:t>
            </a:fld>
            <a:endParaRPr lang="en-US"/>
          </a:p>
        </p:txBody>
      </p:sp>
    </p:spTree>
    <p:extLst>
      <p:ext uri="{BB962C8B-B14F-4D97-AF65-F5344CB8AC3E}">
        <p14:creationId xmlns:p14="http://schemas.microsoft.com/office/powerpoint/2010/main" val="204143402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193</a:t>
            </a:fld>
            <a:endParaRPr lang="en-US"/>
          </a:p>
        </p:txBody>
      </p:sp>
    </p:spTree>
    <p:extLst>
      <p:ext uri="{BB962C8B-B14F-4D97-AF65-F5344CB8AC3E}">
        <p14:creationId xmlns:p14="http://schemas.microsoft.com/office/powerpoint/2010/main" val="200523842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194</a:t>
            </a:fld>
            <a:endParaRPr lang="en-US"/>
          </a:p>
        </p:txBody>
      </p:sp>
    </p:spTree>
    <p:extLst>
      <p:ext uri="{BB962C8B-B14F-4D97-AF65-F5344CB8AC3E}">
        <p14:creationId xmlns:p14="http://schemas.microsoft.com/office/powerpoint/2010/main" val="236567820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195</a:t>
            </a:fld>
            <a:endParaRPr lang="en-US"/>
          </a:p>
        </p:txBody>
      </p:sp>
    </p:spTree>
    <p:extLst>
      <p:ext uri="{BB962C8B-B14F-4D97-AF65-F5344CB8AC3E}">
        <p14:creationId xmlns:p14="http://schemas.microsoft.com/office/powerpoint/2010/main" val="42465480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196</a:t>
            </a:fld>
            <a:endParaRPr lang="en-US"/>
          </a:p>
        </p:txBody>
      </p:sp>
    </p:spTree>
    <p:extLst>
      <p:ext uri="{BB962C8B-B14F-4D97-AF65-F5344CB8AC3E}">
        <p14:creationId xmlns:p14="http://schemas.microsoft.com/office/powerpoint/2010/main" val="424991325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197</a:t>
            </a:fld>
            <a:endParaRPr lang="en-US"/>
          </a:p>
        </p:txBody>
      </p:sp>
    </p:spTree>
    <p:extLst>
      <p:ext uri="{BB962C8B-B14F-4D97-AF65-F5344CB8AC3E}">
        <p14:creationId xmlns:p14="http://schemas.microsoft.com/office/powerpoint/2010/main" val="194215705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198</a:t>
            </a:fld>
            <a:endParaRPr lang="en-US"/>
          </a:p>
        </p:txBody>
      </p:sp>
    </p:spTree>
    <p:extLst>
      <p:ext uri="{BB962C8B-B14F-4D97-AF65-F5344CB8AC3E}">
        <p14:creationId xmlns:p14="http://schemas.microsoft.com/office/powerpoint/2010/main" val="154092054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199</a:t>
            </a:fld>
            <a:endParaRPr lang="en-US"/>
          </a:p>
        </p:txBody>
      </p:sp>
    </p:spTree>
    <p:extLst>
      <p:ext uri="{BB962C8B-B14F-4D97-AF65-F5344CB8AC3E}">
        <p14:creationId xmlns:p14="http://schemas.microsoft.com/office/powerpoint/2010/main" val="4287693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Jeg jobber som sosioteknisk rådgiver i NAV, og det betyr at jeg snakker med team og produktområder i NAV om en del av de samme tingene som vi skal snakke om i dag. </a:t>
            </a:r>
          </a:p>
        </p:txBody>
      </p:sp>
      <p:sp>
        <p:nvSpPr>
          <p:cNvPr id="4" name="Plassholder for lysbildenummer 3"/>
          <p:cNvSpPr>
            <a:spLocks noGrp="1"/>
          </p:cNvSpPr>
          <p:nvPr>
            <p:ph type="sldNum" sz="quarter" idx="5"/>
          </p:nvPr>
        </p:nvSpPr>
        <p:spPr/>
        <p:txBody>
          <a:bodyPr/>
          <a:lstStyle/>
          <a:p>
            <a:fld id="{C0F13B46-B8D6-445C-BD73-CDFC2FE914EB}" type="slidenum">
              <a:rPr lang="nb-NO" smtClean="0"/>
              <a:t>2</a:t>
            </a:fld>
            <a:endParaRPr lang="nb-NO"/>
          </a:p>
        </p:txBody>
      </p:sp>
    </p:spTree>
    <p:extLst>
      <p:ext uri="{BB962C8B-B14F-4D97-AF65-F5344CB8AC3E}">
        <p14:creationId xmlns:p14="http://schemas.microsoft.com/office/powerpoint/2010/main" val="4102719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mye mer sånn som dette. Det er masse forskjellige mål, som spriker i forskjellige retninger, og som kan være gjensidig utelukkende. Det er heller ingen klar start, fordi man kommer fra masse forskjellige utgangspunkt.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a:t>
            </a:fld>
            <a:endParaRPr lang="en-US"/>
          </a:p>
        </p:txBody>
      </p:sp>
    </p:spTree>
    <p:extLst>
      <p:ext uri="{BB962C8B-B14F-4D97-AF65-F5344CB8AC3E}">
        <p14:creationId xmlns:p14="http://schemas.microsoft.com/office/powerpoint/2010/main" val="21989957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200</a:t>
            </a:fld>
            <a:endParaRPr lang="en-US"/>
          </a:p>
        </p:txBody>
      </p:sp>
    </p:spTree>
    <p:extLst>
      <p:ext uri="{BB962C8B-B14F-4D97-AF65-F5344CB8AC3E}">
        <p14:creationId xmlns:p14="http://schemas.microsoft.com/office/powerpoint/2010/main" val="394380712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201</a:t>
            </a:fld>
            <a:endParaRPr lang="en-US"/>
          </a:p>
        </p:txBody>
      </p:sp>
    </p:spTree>
    <p:extLst>
      <p:ext uri="{BB962C8B-B14F-4D97-AF65-F5344CB8AC3E}">
        <p14:creationId xmlns:p14="http://schemas.microsoft.com/office/powerpoint/2010/main" val="312008749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202</a:t>
            </a:fld>
            <a:endParaRPr lang="en-US"/>
          </a:p>
        </p:txBody>
      </p:sp>
    </p:spTree>
    <p:extLst>
      <p:ext uri="{BB962C8B-B14F-4D97-AF65-F5344CB8AC3E}">
        <p14:creationId xmlns:p14="http://schemas.microsoft.com/office/powerpoint/2010/main" val="300096071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203</a:t>
            </a:fld>
            <a:endParaRPr lang="en-US"/>
          </a:p>
        </p:txBody>
      </p:sp>
    </p:spTree>
    <p:extLst>
      <p:ext uri="{BB962C8B-B14F-4D97-AF65-F5344CB8AC3E}">
        <p14:creationId xmlns:p14="http://schemas.microsoft.com/office/powerpoint/2010/main" val="28261927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204</a:t>
            </a:fld>
            <a:endParaRPr lang="en-US"/>
          </a:p>
        </p:txBody>
      </p:sp>
    </p:spTree>
    <p:extLst>
      <p:ext uri="{BB962C8B-B14F-4D97-AF65-F5344CB8AC3E}">
        <p14:creationId xmlns:p14="http://schemas.microsoft.com/office/powerpoint/2010/main" val="128291631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205</a:t>
            </a:fld>
            <a:endParaRPr lang="en-US"/>
          </a:p>
        </p:txBody>
      </p:sp>
    </p:spTree>
    <p:extLst>
      <p:ext uri="{BB962C8B-B14F-4D97-AF65-F5344CB8AC3E}">
        <p14:creationId xmlns:p14="http://schemas.microsoft.com/office/powerpoint/2010/main" val="191488852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206</a:t>
            </a:fld>
            <a:endParaRPr lang="en-US"/>
          </a:p>
        </p:txBody>
      </p:sp>
    </p:spTree>
    <p:extLst>
      <p:ext uri="{BB962C8B-B14F-4D97-AF65-F5344CB8AC3E}">
        <p14:creationId xmlns:p14="http://schemas.microsoft.com/office/powerpoint/2010/main" val="25134093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207</a:t>
            </a:fld>
            <a:endParaRPr lang="en-US"/>
          </a:p>
        </p:txBody>
      </p:sp>
    </p:spTree>
    <p:extLst>
      <p:ext uri="{BB962C8B-B14F-4D97-AF65-F5344CB8AC3E}">
        <p14:creationId xmlns:p14="http://schemas.microsoft.com/office/powerpoint/2010/main" val="418339044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208</a:t>
            </a:fld>
            <a:endParaRPr lang="en-US"/>
          </a:p>
        </p:txBody>
      </p:sp>
    </p:spTree>
    <p:extLst>
      <p:ext uri="{BB962C8B-B14F-4D97-AF65-F5344CB8AC3E}">
        <p14:creationId xmlns:p14="http://schemas.microsoft.com/office/powerpoint/2010/main" val="9596327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209</a:t>
            </a:fld>
            <a:endParaRPr lang="en-US"/>
          </a:p>
        </p:txBody>
      </p:sp>
    </p:spTree>
    <p:extLst>
      <p:ext uri="{BB962C8B-B14F-4D97-AF65-F5344CB8AC3E}">
        <p14:creationId xmlns:p14="http://schemas.microsoft.com/office/powerpoint/2010/main" val="3972505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det betyr at det er uenigheter i organisasjonen som skal lage produktet om hva produktet egentlig er eller bør være.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a:t>
            </a:fld>
            <a:endParaRPr lang="en-US"/>
          </a:p>
        </p:txBody>
      </p:sp>
    </p:spTree>
    <p:extLst>
      <p:ext uri="{BB962C8B-B14F-4D97-AF65-F5344CB8AC3E}">
        <p14:creationId xmlns:p14="http://schemas.microsoft.com/office/powerpoint/2010/main" val="416994063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210</a:t>
            </a:fld>
            <a:endParaRPr lang="en-US"/>
          </a:p>
        </p:txBody>
      </p:sp>
    </p:spTree>
    <p:extLst>
      <p:ext uri="{BB962C8B-B14F-4D97-AF65-F5344CB8AC3E}">
        <p14:creationId xmlns:p14="http://schemas.microsoft.com/office/powerpoint/2010/main" val="89811740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211</a:t>
            </a:fld>
            <a:endParaRPr lang="en-US"/>
          </a:p>
        </p:txBody>
      </p:sp>
    </p:spTree>
    <p:extLst>
      <p:ext uri="{BB962C8B-B14F-4D97-AF65-F5344CB8AC3E}">
        <p14:creationId xmlns:p14="http://schemas.microsoft.com/office/powerpoint/2010/main" val="31895446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212</a:t>
            </a:fld>
            <a:endParaRPr lang="en-US"/>
          </a:p>
        </p:txBody>
      </p:sp>
    </p:spTree>
    <p:extLst>
      <p:ext uri="{BB962C8B-B14F-4D97-AF65-F5344CB8AC3E}">
        <p14:creationId xmlns:p14="http://schemas.microsoft.com/office/powerpoint/2010/main" val="230820649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213</a:t>
            </a:fld>
            <a:endParaRPr lang="en-US"/>
          </a:p>
        </p:txBody>
      </p:sp>
    </p:spTree>
    <p:extLst>
      <p:ext uri="{BB962C8B-B14F-4D97-AF65-F5344CB8AC3E}">
        <p14:creationId xmlns:p14="http://schemas.microsoft.com/office/powerpoint/2010/main" val="197258292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214</a:t>
            </a:fld>
            <a:endParaRPr lang="en-US"/>
          </a:p>
        </p:txBody>
      </p:sp>
    </p:spTree>
    <p:extLst>
      <p:ext uri="{BB962C8B-B14F-4D97-AF65-F5344CB8AC3E}">
        <p14:creationId xmlns:p14="http://schemas.microsoft.com/office/powerpoint/2010/main" val="33341746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215</a:t>
            </a:fld>
            <a:endParaRPr lang="en-US"/>
          </a:p>
        </p:txBody>
      </p:sp>
    </p:spTree>
    <p:extLst>
      <p:ext uri="{BB962C8B-B14F-4D97-AF65-F5344CB8AC3E}">
        <p14:creationId xmlns:p14="http://schemas.microsoft.com/office/powerpoint/2010/main" val="335876871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216</a:t>
            </a:fld>
            <a:endParaRPr lang="en-US"/>
          </a:p>
        </p:txBody>
      </p:sp>
    </p:spTree>
    <p:extLst>
      <p:ext uri="{BB962C8B-B14F-4D97-AF65-F5344CB8AC3E}">
        <p14:creationId xmlns:p14="http://schemas.microsoft.com/office/powerpoint/2010/main" val="3290173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217</a:t>
            </a:fld>
            <a:endParaRPr lang="en-US"/>
          </a:p>
        </p:txBody>
      </p:sp>
    </p:spTree>
    <p:extLst>
      <p:ext uri="{BB962C8B-B14F-4D97-AF65-F5344CB8AC3E}">
        <p14:creationId xmlns:p14="http://schemas.microsoft.com/office/powerpoint/2010/main" val="388479348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218</a:t>
            </a:fld>
            <a:endParaRPr lang="en-US"/>
          </a:p>
        </p:txBody>
      </p:sp>
    </p:spTree>
    <p:extLst>
      <p:ext uri="{BB962C8B-B14F-4D97-AF65-F5344CB8AC3E}">
        <p14:creationId xmlns:p14="http://schemas.microsoft.com/office/powerpoint/2010/main" val="404340139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219</a:t>
            </a:fld>
            <a:endParaRPr lang="en-US"/>
          </a:p>
        </p:txBody>
      </p:sp>
    </p:spTree>
    <p:extLst>
      <p:ext uri="{BB962C8B-B14F-4D97-AF65-F5344CB8AC3E}">
        <p14:creationId xmlns:p14="http://schemas.microsoft.com/office/powerpoint/2010/main" val="3554763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vil være </a:t>
            </a:r>
            <a:r>
              <a:rPr lang="nb-NO" dirty="0" err="1"/>
              <a:t>drakamper</a:t>
            </a:r>
            <a:r>
              <a:rPr lang="nb-NO" dirty="0"/>
              <a:t> som utkjempes – mens produktet videreutvikles. Det blir seire og tap.</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a:t>
            </a:fld>
            <a:endParaRPr lang="en-US"/>
          </a:p>
        </p:txBody>
      </p:sp>
    </p:spTree>
    <p:extLst>
      <p:ext uri="{BB962C8B-B14F-4D97-AF65-F5344CB8AC3E}">
        <p14:creationId xmlns:p14="http://schemas.microsoft.com/office/powerpoint/2010/main" val="95360907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da tenker jeg å gå sykt bredt ut, så bredt ut som jeg får til, tror jeg. Hva er programvareutvikling?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223</a:t>
            </a:fld>
            <a:endParaRPr lang="en-US"/>
          </a:p>
        </p:txBody>
      </p:sp>
    </p:spTree>
    <p:extLst>
      <p:ext uri="{BB962C8B-B14F-4D97-AF65-F5344CB8AC3E}">
        <p14:creationId xmlns:p14="http://schemas.microsoft.com/office/powerpoint/2010/main" val="201164312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224</a:t>
            </a:fld>
            <a:endParaRPr lang="en-US"/>
          </a:p>
        </p:txBody>
      </p:sp>
    </p:spTree>
    <p:extLst>
      <p:ext uri="{BB962C8B-B14F-4D97-AF65-F5344CB8AC3E}">
        <p14:creationId xmlns:p14="http://schemas.microsoft.com/office/powerpoint/2010/main" val="420919405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225</a:t>
            </a:fld>
            <a:endParaRPr lang="en-US"/>
          </a:p>
        </p:txBody>
      </p:sp>
    </p:spTree>
    <p:extLst>
      <p:ext uri="{BB962C8B-B14F-4D97-AF65-F5344CB8AC3E}">
        <p14:creationId xmlns:p14="http://schemas.microsoft.com/office/powerpoint/2010/main" val="153797490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226</a:t>
            </a:fld>
            <a:endParaRPr lang="en-US"/>
          </a:p>
        </p:txBody>
      </p:sp>
    </p:spTree>
    <p:extLst>
      <p:ext uri="{BB962C8B-B14F-4D97-AF65-F5344CB8AC3E}">
        <p14:creationId xmlns:p14="http://schemas.microsoft.com/office/powerpoint/2010/main" val="355071478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227</a:t>
            </a:fld>
            <a:endParaRPr lang="en-US"/>
          </a:p>
        </p:txBody>
      </p:sp>
    </p:spTree>
    <p:extLst>
      <p:ext uri="{BB962C8B-B14F-4D97-AF65-F5344CB8AC3E}">
        <p14:creationId xmlns:p14="http://schemas.microsoft.com/office/powerpoint/2010/main" val="233544807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228</a:t>
            </a:fld>
            <a:endParaRPr lang="en-US"/>
          </a:p>
        </p:txBody>
      </p:sp>
    </p:spTree>
    <p:extLst>
      <p:ext uri="{BB962C8B-B14F-4D97-AF65-F5344CB8AC3E}">
        <p14:creationId xmlns:p14="http://schemas.microsoft.com/office/powerpoint/2010/main" val="418327099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229</a:t>
            </a:fld>
            <a:endParaRPr lang="en-US"/>
          </a:p>
        </p:txBody>
      </p:sp>
    </p:spTree>
    <p:extLst>
      <p:ext uri="{BB962C8B-B14F-4D97-AF65-F5344CB8AC3E}">
        <p14:creationId xmlns:p14="http://schemas.microsoft.com/office/powerpoint/2010/main" val="291164873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230</a:t>
            </a:fld>
            <a:endParaRPr lang="en-US"/>
          </a:p>
        </p:txBody>
      </p:sp>
    </p:spTree>
    <p:extLst>
      <p:ext uri="{BB962C8B-B14F-4D97-AF65-F5344CB8AC3E}">
        <p14:creationId xmlns:p14="http://schemas.microsoft.com/office/powerpoint/2010/main" val="106305265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231</a:t>
            </a:fld>
            <a:endParaRPr lang="en-US"/>
          </a:p>
        </p:txBody>
      </p:sp>
    </p:spTree>
    <p:extLst>
      <p:ext uri="{BB962C8B-B14F-4D97-AF65-F5344CB8AC3E}">
        <p14:creationId xmlns:p14="http://schemas.microsoft.com/office/powerpoint/2010/main" val="42837239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232</a:t>
            </a:fld>
            <a:endParaRPr lang="en-US"/>
          </a:p>
        </p:txBody>
      </p:sp>
    </p:spTree>
    <p:extLst>
      <p:ext uri="{BB962C8B-B14F-4D97-AF65-F5344CB8AC3E}">
        <p14:creationId xmlns:p14="http://schemas.microsoft.com/office/powerpoint/2010/main" val="3190002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folk som vil komme med kjepphestene sine.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a:t>
            </a:fld>
            <a:endParaRPr lang="en-US"/>
          </a:p>
        </p:txBody>
      </p:sp>
    </p:spTree>
    <p:extLst>
      <p:ext uri="{BB962C8B-B14F-4D97-AF65-F5344CB8AC3E}">
        <p14:creationId xmlns:p14="http://schemas.microsoft.com/office/powerpoint/2010/main" val="5869104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233</a:t>
            </a:fld>
            <a:endParaRPr lang="en-US"/>
          </a:p>
        </p:txBody>
      </p:sp>
    </p:spTree>
    <p:extLst>
      <p:ext uri="{BB962C8B-B14F-4D97-AF65-F5344CB8AC3E}">
        <p14:creationId xmlns:p14="http://schemas.microsoft.com/office/powerpoint/2010/main" val="296333720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234</a:t>
            </a:fld>
            <a:endParaRPr lang="en-US"/>
          </a:p>
        </p:txBody>
      </p:sp>
    </p:spTree>
    <p:extLst>
      <p:ext uri="{BB962C8B-B14F-4D97-AF65-F5344CB8AC3E}">
        <p14:creationId xmlns:p14="http://schemas.microsoft.com/office/powerpoint/2010/main" val="100997830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235</a:t>
            </a:fld>
            <a:endParaRPr lang="en-US"/>
          </a:p>
        </p:txBody>
      </p:sp>
    </p:spTree>
    <p:extLst>
      <p:ext uri="{BB962C8B-B14F-4D97-AF65-F5344CB8AC3E}">
        <p14:creationId xmlns:p14="http://schemas.microsoft.com/office/powerpoint/2010/main" val="135953789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236</a:t>
            </a:fld>
            <a:endParaRPr lang="en-US"/>
          </a:p>
        </p:txBody>
      </p:sp>
    </p:spTree>
    <p:extLst>
      <p:ext uri="{BB962C8B-B14F-4D97-AF65-F5344CB8AC3E}">
        <p14:creationId xmlns:p14="http://schemas.microsoft.com/office/powerpoint/2010/main" val="290576705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237</a:t>
            </a:fld>
            <a:endParaRPr lang="en-US"/>
          </a:p>
        </p:txBody>
      </p:sp>
    </p:spTree>
    <p:extLst>
      <p:ext uri="{BB962C8B-B14F-4D97-AF65-F5344CB8AC3E}">
        <p14:creationId xmlns:p14="http://schemas.microsoft.com/office/powerpoint/2010/main" val="114017196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238</a:t>
            </a:fld>
            <a:endParaRPr lang="en-US"/>
          </a:p>
        </p:txBody>
      </p:sp>
    </p:spTree>
    <p:extLst>
      <p:ext uri="{BB962C8B-B14F-4D97-AF65-F5344CB8AC3E}">
        <p14:creationId xmlns:p14="http://schemas.microsoft.com/office/powerpoint/2010/main" val="72318590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239</a:t>
            </a:fld>
            <a:endParaRPr lang="en-US"/>
          </a:p>
        </p:txBody>
      </p:sp>
    </p:spTree>
    <p:extLst>
      <p:ext uri="{BB962C8B-B14F-4D97-AF65-F5344CB8AC3E}">
        <p14:creationId xmlns:p14="http://schemas.microsoft.com/office/powerpoint/2010/main" val="124764579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240</a:t>
            </a:fld>
            <a:endParaRPr lang="en-US"/>
          </a:p>
        </p:txBody>
      </p:sp>
    </p:spTree>
    <p:extLst>
      <p:ext uri="{BB962C8B-B14F-4D97-AF65-F5344CB8AC3E}">
        <p14:creationId xmlns:p14="http://schemas.microsoft.com/office/powerpoint/2010/main" val="399367206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241</a:t>
            </a:fld>
            <a:endParaRPr lang="en-US"/>
          </a:p>
        </p:txBody>
      </p:sp>
    </p:spTree>
    <p:extLst>
      <p:ext uri="{BB962C8B-B14F-4D97-AF65-F5344CB8AC3E}">
        <p14:creationId xmlns:p14="http://schemas.microsoft.com/office/powerpoint/2010/main" val="195189362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242</a:t>
            </a:fld>
            <a:endParaRPr lang="en-US"/>
          </a:p>
        </p:txBody>
      </p:sp>
    </p:spTree>
    <p:extLst>
      <p:ext uri="{BB962C8B-B14F-4D97-AF65-F5344CB8AC3E}">
        <p14:creationId xmlns:p14="http://schemas.microsoft.com/office/powerpoint/2010/main" val="1893510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vil være forhandlinger.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a:t>
            </a:fld>
            <a:endParaRPr lang="en-US"/>
          </a:p>
        </p:txBody>
      </p:sp>
    </p:spTree>
    <p:extLst>
      <p:ext uri="{BB962C8B-B14F-4D97-AF65-F5344CB8AC3E}">
        <p14:creationId xmlns:p14="http://schemas.microsoft.com/office/powerpoint/2010/main" val="348717742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243</a:t>
            </a:fld>
            <a:endParaRPr lang="en-US"/>
          </a:p>
        </p:txBody>
      </p:sp>
    </p:spTree>
    <p:extLst>
      <p:ext uri="{BB962C8B-B14F-4D97-AF65-F5344CB8AC3E}">
        <p14:creationId xmlns:p14="http://schemas.microsoft.com/office/powerpoint/2010/main" val="248856664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244</a:t>
            </a:fld>
            <a:endParaRPr lang="en-US"/>
          </a:p>
        </p:txBody>
      </p:sp>
    </p:spTree>
    <p:extLst>
      <p:ext uri="{BB962C8B-B14F-4D97-AF65-F5344CB8AC3E}">
        <p14:creationId xmlns:p14="http://schemas.microsoft.com/office/powerpoint/2010/main" val="146615233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245</a:t>
            </a:fld>
            <a:endParaRPr lang="en-US"/>
          </a:p>
        </p:txBody>
      </p:sp>
    </p:spTree>
    <p:extLst>
      <p:ext uri="{BB962C8B-B14F-4D97-AF65-F5344CB8AC3E}">
        <p14:creationId xmlns:p14="http://schemas.microsoft.com/office/powerpoint/2010/main" val="127241202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246</a:t>
            </a:fld>
            <a:endParaRPr lang="en-US"/>
          </a:p>
        </p:txBody>
      </p:sp>
    </p:spTree>
    <p:extLst>
      <p:ext uri="{BB962C8B-B14F-4D97-AF65-F5344CB8AC3E}">
        <p14:creationId xmlns:p14="http://schemas.microsoft.com/office/powerpoint/2010/main" val="171527480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247</a:t>
            </a:fld>
            <a:endParaRPr lang="en-US"/>
          </a:p>
        </p:txBody>
      </p:sp>
    </p:spTree>
    <p:extLst>
      <p:ext uri="{BB962C8B-B14F-4D97-AF65-F5344CB8AC3E}">
        <p14:creationId xmlns:p14="http://schemas.microsoft.com/office/powerpoint/2010/main" val="186036028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248</a:t>
            </a:fld>
            <a:endParaRPr lang="en-US"/>
          </a:p>
        </p:txBody>
      </p:sp>
    </p:spTree>
    <p:extLst>
      <p:ext uri="{BB962C8B-B14F-4D97-AF65-F5344CB8AC3E}">
        <p14:creationId xmlns:p14="http://schemas.microsoft.com/office/powerpoint/2010/main" val="340737565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249</a:t>
            </a:fld>
            <a:endParaRPr lang="en-US"/>
          </a:p>
        </p:txBody>
      </p:sp>
    </p:spTree>
    <p:extLst>
      <p:ext uri="{BB962C8B-B14F-4D97-AF65-F5344CB8AC3E}">
        <p14:creationId xmlns:p14="http://schemas.microsoft.com/office/powerpoint/2010/main" val="235954421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250</a:t>
            </a:fld>
            <a:endParaRPr lang="en-US"/>
          </a:p>
        </p:txBody>
      </p:sp>
    </p:spTree>
    <p:extLst>
      <p:ext uri="{BB962C8B-B14F-4D97-AF65-F5344CB8AC3E}">
        <p14:creationId xmlns:p14="http://schemas.microsoft.com/office/powerpoint/2010/main" val="269661076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251</a:t>
            </a:fld>
            <a:endParaRPr lang="en-US"/>
          </a:p>
        </p:txBody>
      </p:sp>
    </p:spTree>
    <p:extLst>
      <p:ext uri="{BB962C8B-B14F-4D97-AF65-F5344CB8AC3E}">
        <p14:creationId xmlns:p14="http://schemas.microsoft.com/office/powerpoint/2010/main" val="31660036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252</a:t>
            </a:fld>
            <a:endParaRPr lang="en-US"/>
          </a:p>
        </p:txBody>
      </p:sp>
    </p:spTree>
    <p:extLst>
      <p:ext uri="{BB962C8B-B14F-4D97-AF65-F5344CB8AC3E}">
        <p14:creationId xmlns:p14="http://schemas.microsoft.com/office/powerpoint/2010/main" val="675979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vil være kompromisser.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a:t>
            </a:fld>
            <a:endParaRPr lang="en-US"/>
          </a:p>
        </p:txBody>
      </p:sp>
    </p:spTree>
    <p:extLst>
      <p:ext uri="{BB962C8B-B14F-4D97-AF65-F5344CB8AC3E}">
        <p14:creationId xmlns:p14="http://schemas.microsoft.com/office/powerpoint/2010/main" val="217138084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253</a:t>
            </a:fld>
            <a:endParaRPr lang="en-US"/>
          </a:p>
        </p:txBody>
      </p:sp>
    </p:spTree>
    <p:extLst>
      <p:ext uri="{BB962C8B-B14F-4D97-AF65-F5344CB8AC3E}">
        <p14:creationId xmlns:p14="http://schemas.microsoft.com/office/powerpoint/2010/main" val="222250776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254</a:t>
            </a:fld>
            <a:endParaRPr lang="en-US"/>
          </a:p>
        </p:txBody>
      </p:sp>
    </p:spTree>
    <p:extLst>
      <p:ext uri="{BB962C8B-B14F-4D97-AF65-F5344CB8AC3E}">
        <p14:creationId xmlns:p14="http://schemas.microsoft.com/office/powerpoint/2010/main" val="242842468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255</a:t>
            </a:fld>
            <a:endParaRPr lang="en-US"/>
          </a:p>
        </p:txBody>
      </p:sp>
    </p:spTree>
    <p:extLst>
      <p:ext uri="{BB962C8B-B14F-4D97-AF65-F5344CB8AC3E}">
        <p14:creationId xmlns:p14="http://schemas.microsoft.com/office/powerpoint/2010/main" val="310916228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256</a:t>
            </a:fld>
            <a:endParaRPr lang="en-US"/>
          </a:p>
        </p:txBody>
      </p:sp>
    </p:spTree>
    <p:extLst>
      <p:ext uri="{BB962C8B-B14F-4D97-AF65-F5344CB8AC3E}">
        <p14:creationId xmlns:p14="http://schemas.microsoft.com/office/powerpoint/2010/main" val="96183517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257</a:t>
            </a:fld>
            <a:endParaRPr lang="en-US"/>
          </a:p>
        </p:txBody>
      </p:sp>
    </p:spTree>
    <p:extLst>
      <p:ext uri="{BB962C8B-B14F-4D97-AF65-F5344CB8AC3E}">
        <p14:creationId xmlns:p14="http://schemas.microsoft.com/office/powerpoint/2010/main" val="50375584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258</a:t>
            </a:fld>
            <a:endParaRPr lang="en-US"/>
          </a:p>
        </p:txBody>
      </p:sp>
    </p:spTree>
    <p:extLst>
      <p:ext uri="{BB962C8B-B14F-4D97-AF65-F5344CB8AC3E}">
        <p14:creationId xmlns:p14="http://schemas.microsoft.com/office/powerpoint/2010/main" val="169979865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259</a:t>
            </a:fld>
            <a:endParaRPr lang="en-US"/>
          </a:p>
        </p:txBody>
      </p:sp>
    </p:spTree>
    <p:extLst>
      <p:ext uri="{BB962C8B-B14F-4D97-AF65-F5344CB8AC3E}">
        <p14:creationId xmlns:p14="http://schemas.microsoft.com/office/powerpoint/2010/main" val="205199323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260</a:t>
            </a:fld>
            <a:endParaRPr lang="en-US"/>
          </a:p>
        </p:txBody>
      </p:sp>
    </p:spTree>
    <p:extLst>
      <p:ext uri="{BB962C8B-B14F-4D97-AF65-F5344CB8AC3E}">
        <p14:creationId xmlns:p14="http://schemas.microsoft.com/office/powerpoint/2010/main" val="145207441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261</a:t>
            </a:fld>
            <a:endParaRPr lang="en-US"/>
          </a:p>
        </p:txBody>
      </p:sp>
    </p:spTree>
    <p:extLst>
      <p:ext uri="{BB962C8B-B14F-4D97-AF65-F5344CB8AC3E}">
        <p14:creationId xmlns:p14="http://schemas.microsoft.com/office/powerpoint/2010/main" val="315968712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262</a:t>
            </a:fld>
            <a:endParaRPr lang="en-US"/>
          </a:p>
        </p:txBody>
      </p:sp>
    </p:spTree>
    <p:extLst>
      <p:ext uri="{BB962C8B-B14F-4D97-AF65-F5344CB8AC3E}">
        <p14:creationId xmlns:p14="http://schemas.microsoft.com/office/powerpoint/2010/main" val="3033592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noen grad kan det føre til bitterhet eller ulike former for motstand.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a:t>
            </a:fld>
            <a:endParaRPr lang="en-US"/>
          </a:p>
        </p:txBody>
      </p:sp>
    </p:spTree>
    <p:extLst>
      <p:ext uri="{BB962C8B-B14F-4D97-AF65-F5344CB8AC3E}">
        <p14:creationId xmlns:p14="http://schemas.microsoft.com/office/powerpoint/2010/main" val="178938893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263</a:t>
            </a:fld>
            <a:endParaRPr lang="en-US"/>
          </a:p>
        </p:txBody>
      </p:sp>
    </p:spTree>
    <p:extLst>
      <p:ext uri="{BB962C8B-B14F-4D97-AF65-F5344CB8AC3E}">
        <p14:creationId xmlns:p14="http://schemas.microsoft.com/office/powerpoint/2010/main" val="248939618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264</a:t>
            </a:fld>
            <a:endParaRPr lang="en-US"/>
          </a:p>
        </p:txBody>
      </p:sp>
    </p:spTree>
    <p:extLst>
      <p:ext uri="{BB962C8B-B14F-4D97-AF65-F5344CB8AC3E}">
        <p14:creationId xmlns:p14="http://schemas.microsoft.com/office/powerpoint/2010/main" val="6618458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265</a:t>
            </a:fld>
            <a:endParaRPr lang="en-US"/>
          </a:p>
        </p:txBody>
      </p:sp>
    </p:spTree>
    <p:extLst>
      <p:ext uri="{BB962C8B-B14F-4D97-AF65-F5344CB8AC3E}">
        <p14:creationId xmlns:p14="http://schemas.microsoft.com/office/powerpoint/2010/main" val="348435396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266</a:t>
            </a:fld>
            <a:endParaRPr lang="en-US"/>
          </a:p>
        </p:txBody>
      </p:sp>
    </p:spTree>
    <p:extLst>
      <p:ext uri="{BB962C8B-B14F-4D97-AF65-F5344CB8AC3E}">
        <p14:creationId xmlns:p14="http://schemas.microsoft.com/office/powerpoint/2010/main" val="84584555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267</a:t>
            </a:fld>
            <a:endParaRPr lang="en-US"/>
          </a:p>
        </p:txBody>
      </p:sp>
    </p:spTree>
    <p:extLst>
      <p:ext uri="{BB962C8B-B14F-4D97-AF65-F5344CB8AC3E}">
        <p14:creationId xmlns:p14="http://schemas.microsoft.com/office/powerpoint/2010/main" val="394037959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268</a:t>
            </a:fld>
            <a:endParaRPr lang="en-US"/>
          </a:p>
        </p:txBody>
      </p:sp>
    </p:spTree>
    <p:extLst>
      <p:ext uri="{BB962C8B-B14F-4D97-AF65-F5344CB8AC3E}">
        <p14:creationId xmlns:p14="http://schemas.microsoft.com/office/powerpoint/2010/main" val="156146342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269</a:t>
            </a:fld>
            <a:endParaRPr lang="en-US"/>
          </a:p>
        </p:txBody>
      </p:sp>
    </p:spTree>
    <p:extLst>
      <p:ext uri="{BB962C8B-B14F-4D97-AF65-F5344CB8AC3E}">
        <p14:creationId xmlns:p14="http://schemas.microsoft.com/office/powerpoint/2010/main" val="106804894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270</a:t>
            </a:fld>
            <a:endParaRPr lang="en-US"/>
          </a:p>
        </p:txBody>
      </p:sp>
    </p:spTree>
    <p:extLst>
      <p:ext uri="{BB962C8B-B14F-4D97-AF65-F5344CB8AC3E}">
        <p14:creationId xmlns:p14="http://schemas.microsoft.com/office/powerpoint/2010/main" val="427733004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271</a:t>
            </a:fld>
            <a:endParaRPr lang="en-US"/>
          </a:p>
        </p:txBody>
      </p:sp>
    </p:spTree>
    <p:extLst>
      <p:ext uri="{BB962C8B-B14F-4D97-AF65-F5344CB8AC3E}">
        <p14:creationId xmlns:p14="http://schemas.microsoft.com/office/powerpoint/2010/main" val="93792398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272</a:t>
            </a:fld>
            <a:endParaRPr lang="en-US"/>
          </a:p>
        </p:txBody>
      </p:sp>
    </p:spTree>
    <p:extLst>
      <p:ext uri="{BB962C8B-B14F-4D97-AF65-F5344CB8AC3E}">
        <p14:creationId xmlns:p14="http://schemas.microsoft.com/office/powerpoint/2010/main" val="1479106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det kan i sin tur føre til omkamper.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a:t>
            </a:fld>
            <a:endParaRPr lang="en-US"/>
          </a:p>
        </p:txBody>
      </p:sp>
    </p:spTree>
    <p:extLst>
      <p:ext uri="{BB962C8B-B14F-4D97-AF65-F5344CB8AC3E}">
        <p14:creationId xmlns:p14="http://schemas.microsoft.com/office/powerpoint/2010/main" val="336786088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273</a:t>
            </a:fld>
            <a:endParaRPr lang="en-US"/>
          </a:p>
        </p:txBody>
      </p:sp>
    </p:spTree>
    <p:extLst>
      <p:ext uri="{BB962C8B-B14F-4D97-AF65-F5344CB8AC3E}">
        <p14:creationId xmlns:p14="http://schemas.microsoft.com/office/powerpoint/2010/main" val="384035090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274</a:t>
            </a:fld>
            <a:endParaRPr lang="en-US"/>
          </a:p>
        </p:txBody>
      </p:sp>
    </p:spTree>
    <p:extLst>
      <p:ext uri="{BB962C8B-B14F-4D97-AF65-F5344CB8AC3E}">
        <p14:creationId xmlns:p14="http://schemas.microsoft.com/office/powerpoint/2010/main" val="315014303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275</a:t>
            </a:fld>
            <a:endParaRPr lang="en-US"/>
          </a:p>
        </p:txBody>
      </p:sp>
    </p:spTree>
    <p:extLst>
      <p:ext uri="{BB962C8B-B14F-4D97-AF65-F5344CB8AC3E}">
        <p14:creationId xmlns:p14="http://schemas.microsoft.com/office/powerpoint/2010/main" val="271805718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276</a:t>
            </a:fld>
            <a:endParaRPr lang="en-US"/>
          </a:p>
        </p:txBody>
      </p:sp>
    </p:spTree>
    <p:extLst>
      <p:ext uri="{BB962C8B-B14F-4D97-AF65-F5344CB8AC3E}">
        <p14:creationId xmlns:p14="http://schemas.microsoft.com/office/powerpoint/2010/main" val="217285272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277</a:t>
            </a:fld>
            <a:endParaRPr lang="en-US"/>
          </a:p>
        </p:txBody>
      </p:sp>
    </p:spTree>
    <p:extLst>
      <p:ext uri="{BB962C8B-B14F-4D97-AF65-F5344CB8AC3E}">
        <p14:creationId xmlns:p14="http://schemas.microsoft.com/office/powerpoint/2010/main" val="892904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278</a:t>
            </a:fld>
            <a:endParaRPr lang="en-US"/>
          </a:p>
        </p:txBody>
      </p:sp>
    </p:spTree>
    <p:extLst>
      <p:ext uri="{BB962C8B-B14F-4D97-AF65-F5344CB8AC3E}">
        <p14:creationId xmlns:p14="http://schemas.microsoft.com/office/powerpoint/2010/main" val="29255574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279</a:t>
            </a:fld>
            <a:endParaRPr lang="en-US"/>
          </a:p>
        </p:txBody>
      </p:sp>
    </p:spTree>
    <p:extLst>
      <p:ext uri="{BB962C8B-B14F-4D97-AF65-F5344CB8AC3E}">
        <p14:creationId xmlns:p14="http://schemas.microsoft.com/office/powerpoint/2010/main" val="16040074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280</a:t>
            </a:fld>
            <a:endParaRPr lang="en-US"/>
          </a:p>
        </p:txBody>
      </p:sp>
    </p:spTree>
    <p:extLst>
      <p:ext uri="{BB962C8B-B14F-4D97-AF65-F5344CB8AC3E}">
        <p14:creationId xmlns:p14="http://schemas.microsoft.com/office/powerpoint/2010/main" val="40560491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281</a:t>
            </a:fld>
            <a:endParaRPr lang="en-US"/>
          </a:p>
        </p:txBody>
      </p:sp>
    </p:spTree>
    <p:extLst>
      <p:ext uri="{BB962C8B-B14F-4D97-AF65-F5344CB8AC3E}">
        <p14:creationId xmlns:p14="http://schemas.microsoft.com/office/powerpoint/2010/main" val="16646924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282</a:t>
            </a:fld>
            <a:endParaRPr lang="en-US"/>
          </a:p>
        </p:txBody>
      </p:sp>
    </p:spTree>
    <p:extLst>
      <p:ext uri="{BB962C8B-B14F-4D97-AF65-F5344CB8AC3E}">
        <p14:creationId xmlns:p14="http://schemas.microsoft.com/office/powerpoint/2010/main" val="4250949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en ting som er viktig å huske på, er at produktet i seg selv kan inneholde selvmotsigelser. Vi tenker ofte at alt må være entydig når det er i kode, men det er ikke helt riktig. Vi klarer fint å kode rundt selvmotsigelser.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a:t>
            </a:fld>
            <a:endParaRPr lang="en-US"/>
          </a:p>
        </p:txBody>
      </p:sp>
    </p:spTree>
    <p:extLst>
      <p:ext uri="{BB962C8B-B14F-4D97-AF65-F5344CB8AC3E}">
        <p14:creationId xmlns:p14="http://schemas.microsoft.com/office/powerpoint/2010/main" val="76758158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283</a:t>
            </a:fld>
            <a:endParaRPr lang="en-US"/>
          </a:p>
        </p:txBody>
      </p:sp>
    </p:spTree>
    <p:extLst>
      <p:ext uri="{BB962C8B-B14F-4D97-AF65-F5344CB8AC3E}">
        <p14:creationId xmlns:p14="http://schemas.microsoft.com/office/powerpoint/2010/main" val="79955471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284</a:t>
            </a:fld>
            <a:endParaRPr lang="en-US"/>
          </a:p>
        </p:txBody>
      </p:sp>
    </p:spTree>
    <p:extLst>
      <p:ext uri="{BB962C8B-B14F-4D97-AF65-F5344CB8AC3E}">
        <p14:creationId xmlns:p14="http://schemas.microsoft.com/office/powerpoint/2010/main" val="3265093148"/>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285</a:t>
            </a:fld>
            <a:endParaRPr lang="en-US"/>
          </a:p>
        </p:txBody>
      </p:sp>
    </p:spTree>
    <p:extLst>
      <p:ext uri="{BB962C8B-B14F-4D97-AF65-F5344CB8AC3E}">
        <p14:creationId xmlns:p14="http://schemas.microsoft.com/office/powerpoint/2010/main" val="3109058676"/>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286</a:t>
            </a:fld>
            <a:endParaRPr lang="en-US"/>
          </a:p>
        </p:txBody>
      </p:sp>
    </p:spTree>
    <p:extLst>
      <p:ext uri="{BB962C8B-B14F-4D97-AF65-F5344CB8AC3E}">
        <p14:creationId xmlns:p14="http://schemas.microsoft.com/office/powerpoint/2010/main" val="149339007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287</a:t>
            </a:fld>
            <a:endParaRPr lang="en-US"/>
          </a:p>
        </p:txBody>
      </p:sp>
    </p:spTree>
    <p:extLst>
      <p:ext uri="{BB962C8B-B14F-4D97-AF65-F5344CB8AC3E}">
        <p14:creationId xmlns:p14="http://schemas.microsoft.com/office/powerpoint/2010/main" val="84595945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når man tenker på at programvareutvikling er sosioteknisk, så blir omfanget av læringen enda større.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288</a:t>
            </a:fld>
            <a:endParaRPr lang="en-US"/>
          </a:p>
        </p:txBody>
      </p:sp>
    </p:spTree>
    <p:extLst>
      <p:ext uri="{BB962C8B-B14F-4D97-AF65-F5344CB8AC3E}">
        <p14:creationId xmlns:p14="http://schemas.microsoft.com/office/powerpoint/2010/main" val="223220894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betyr at vi ikke bare bygger selve produktet.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289</a:t>
            </a:fld>
            <a:endParaRPr lang="en-US"/>
          </a:p>
        </p:txBody>
      </p:sp>
    </p:spTree>
    <p:extLst>
      <p:ext uri="{BB962C8B-B14F-4D97-AF65-F5344CB8AC3E}">
        <p14:creationId xmlns:p14="http://schemas.microsoft.com/office/powerpoint/2010/main" val="349541822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bygger også organisasjonen som bygger produktet.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290</a:t>
            </a:fld>
            <a:endParaRPr lang="en-US"/>
          </a:p>
        </p:txBody>
      </p:sp>
    </p:spTree>
    <p:extLst>
      <p:ext uri="{BB962C8B-B14F-4D97-AF65-F5344CB8AC3E}">
        <p14:creationId xmlns:p14="http://schemas.microsoft.com/office/powerpoint/2010/main" val="355320579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bygger også organisasjonen som bygger produktet.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291</a:t>
            </a:fld>
            <a:endParaRPr lang="en-US"/>
          </a:p>
        </p:txBody>
      </p:sp>
    </p:spTree>
    <p:extLst>
      <p:ext uri="{BB962C8B-B14F-4D97-AF65-F5344CB8AC3E}">
        <p14:creationId xmlns:p14="http://schemas.microsoft.com/office/powerpoint/2010/main" val="2517772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en ting som er viktig å huske på, er at produktet i seg selv kan inneholde selvmotsigelser. Vi tenker ofte at alt må være entydig når det er i kode, men det er ikke helt riktig. Vi klarer fint å kode rundt selvmotsigelser.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29</a:t>
            </a:fld>
            <a:endParaRPr lang="en-US"/>
          </a:p>
        </p:txBody>
      </p:sp>
    </p:spTree>
    <p:extLst>
      <p:ext uri="{BB962C8B-B14F-4D97-AF65-F5344CB8AC3E}">
        <p14:creationId xmlns:p14="http://schemas.microsoft.com/office/powerpoint/2010/main" val="2120517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Spesifikt prøver jeg å bidra til at vi bygger bærekraftige sosiotekniske systemer i NAV. Men det er å foregripe begivenhetenes gang.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a:t>
            </a:fld>
            <a:endParaRPr lang="en-US"/>
          </a:p>
        </p:txBody>
      </p:sp>
    </p:spTree>
    <p:extLst>
      <p:ext uri="{BB962C8B-B14F-4D97-AF65-F5344CB8AC3E}">
        <p14:creationId xmlns:p14="http://schemas.microsoft.com/office/powerpoint/2010/main" val="15729435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Grunnen til at jeg snakker om dette, er at konteksten som utviklingen skjer i har alt å si for hvordan produktet blir.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30</a:t>
            </a:fld>
            <a:endParaRPr lang="en-US"/>
          </a:p>
        </p:txBody>
      </p:sp>
    </p:spTree>
    <p:extLst>
      <p:ext uri="{BB962C8B-B14F-4D97-AF65-F5344CB8AC3E}">
        <p14:creationId xmlns:p14="http://schemas.microsoft.com/office/powerpoint/2010/main" val="1749365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Denne innsikten kan man oppsummere som at programvare ikke bare handler om kode og kjøretidsartefakter. Sammen med organisasjonen som lager programvaren, utgjør disse et sosioteknisk system, som påvirker hverandre gjensidig.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31</a:t>
            </a:fld>
            <a:endParaRPr lang="en-US"/>
          </a:p>
        </p:txBody>
      </p:sp>
    </p:spTree>
    <p:extLst>
      <p:ext uri="{BB962C8B-B14F-4D97-AF65-F5344CB8AC3E}">
        <p14:creationId xmlns:p14="http://schemas.microsoft.com/office/powerpoint/2010/main" val="1172260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betyr at vi ikke bare bygger selve produktet.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32</a:t>
            </a:fld>
            <a:endParaRPr lang="en-US"/>
          </a:p>
        </p:txBody>
      </p:sp>
    </p:spTree>
    <p:extLst>
      <p:ext uri="{BB962C8B-B14F-4D97-AF65-F5344CB8AC3E}">
        <p14:creationId xmlns:p14="http://schemas.microsoft.com/office/powerpoint/2010/main" val="1365422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bygger også organisasjonen som bygger produktet.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33</a:t>
            </a:fld>
            <a:endParaRPr lang="en-US"/>
          </a:p>
        </p:txBody>
      </p:sp>
    </p:spTree>
    <p:extLst>
      <p:ext uri="{BB962C8B-B14F-4D97-AF65-F5344CB8AC3E}">
        <p14:creationId xmlns:p14="http://schemas.microsoft.com/office/powerpoint/2010/main" val="2502538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Sosiotekniske systemer er systemer hvor det er et samvirke eller en vekselvirkning mellom det man kan kalle det «sosiale» og det «tekniske» i bred forstand. Det sosiale inkluderer menneskelig psykologi, både individuelt og i grupper, hvordan vi organiserer oss, hvordan vi kommuniserer, og så videre og så videre. Det tekniske inkluderer ikke bare teknologi, ikke bare </a:t>
            </a:r>
            <a:r>
              <a:rPr lang="nb-NO" dirty="0" err="1"/>
              <a:t>programvareartifakter</a:t>
            </a:r>
            <a:r>
              <a:rPr lang="nb-NO" dirty="0"/>
              <a:t>, men også kunnskap, prosedyrer og prosesser. Noen av vekselvirkningene eller koblingene mellom det sosiale og det tekniske kan være enkle </a:t>
            </a:r>
            <a:r>
              <a:rPr lang="nb-NO" dirty="0" err="1"/>
              <a:t>linære</a:t>
            </a:r>
            <a:r>
              <a:rPr lang="nb-NO" dirty="0"/>
              <a:t> relasjoner, men det kan også være kompliserte og kaotiske sammenhenger. Vekselvirkningen betyr at endring ikke er så likefrem som man ofte skulle tro. Endringer i det tekniske kan skape friksjon i det sosiale og omvendt.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34</a:t>
            </a:fld>
            <a:endParaRPr lang="en-US"/>
          </a:p>
        </p:txBody>
      </p:sp>
    </p:spTree>
    <p:extLst>
      <p:ext uri="{BB962C8B-B14F-4D97-AF65-F5344CB8AC3E}">
        <p14:creationId xmlns:p14="http://schemas.microsoft.com/office/powerpoint/2010/main" val="6050768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Noen av dere har kanskje hørt om Conways lov. Er det noen som kan si hva Conways lov sier? Conways lov sier, sånn omtrent, at systemene vi lager blir strukturelle kopier av kommunikasjonsstrukturene i organisasjonen. En ting som er litt vrient med Conways lov, er at det er en selvforsterkende mekanisme. Det er en sånn sosioteknisk sirkel. Systemene gjenspeiler kommunikasjonsstrukturene, som dermed blir støpt i betong. Systemene gjør det nødvendig å opprettholde de samme kommunikasjonsstrukturene. Allan Kelly kaller dette «</a:t>
            </a:r>
            <a:r>
              <a:rPr lang="nb-NO" dirty="0" err="1"/>
              <a:t>the</a:t>
            </a:r>
            <a:r>
              <a:rPr lang="nb-NO" dirty="0"/>
              <a:t> </a:t>
            </a:r>
            <a:r>
              <a:rPr lang="nb-NO" dirty="0" err="1"/>
              <a:t>homomorphic</a:t>
            </a:r>
            <a:r>
              <a:rPr lang="nb-NO" dirty="0"/>
              <a:t> force». Det er altså en kraft som virker i to retninger for å motvirke endring.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35</a:t>
            </a:fld>
            <a:endParaRPr lang="en-US"/>
          </a:p>
        </p:txBody>
      </p:sp>
    </p:spTree>
    <p:extLst>
      <p:ext uri="{BB962C8B-B14F-4D97-AF65-F5344CB8AC3E}">
        <p14:creationId xmlns:p14="http://schemas.microsoft.com/office/powerpoint/2010/main" val="814664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betyr at hvis man vil endre på noe, så må man gjøre det både i kommunikasjonsstrukturene og i systemene.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36</a:t>
            </a:fld>
            <a:endParaRPr lang="en-US"/>
          </a:p>
        </p:txBody>
      </p:sp>
    </p:spTree>
    <p:extLst>
      <p:ext uri="{BB962C8B-B14F-4D97-AF65-F5344CB8AC3E}">
        <p14:creationId xmlns:p14="http://schemas.microsoft.com/office/powerpoint/2010/main" val="816939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er det jo sånn da, at produktene vi lager i kontinuerlig utvikling.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37</a:t>
            </a:fld>
            <a:endParaRPr lang="en-US"/>
          </a:p>
        </p:txBody>
      </p:sp>
    </p:spTree>
    <p:extLst>
      <p:ext uri="{BB962C8B-B14F-4D97-AF65-F5344CB8AC3E}">
        <p14:creationId xmlns:p14="http://schemas.microsoft.com/office/powerpoint/2010/main" val="3364000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betyr jo også at det er kontinuerlig endring. Både i produktet og utenfor.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38</a:t>
            </a:fld>
            <a:endParaRPr lang="en-US"/>
          </a:p>
        </p:txBody>
      </p:sp>
    </p:spTree>
    <p:extLst>
      <p:ext uri="{BB962C8B-B14F-4D97-AF65-F5344CB8AC3E}">
        <p14:creationId xmlns:p14="http://schemas.microsoft.com/office/powerpoint/2010/main" val="3883301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Produktet vi lager er ikke statisk.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39</a:t>
            </a:fld>
            <a:endParaRPr lang="en-US"/>
          </a:p>
        </p:txBody>
      </p:sp>
    </p:spTree>
    <p:extLst>
      <p:ext uri="{BB962C8B-B14F-4D97-AF65-F5344CB8AC3E}">
        <p14:creationId xmlns:p14="http://schemas.microsoft.com/office/powerpoint/2010/main" val="4129758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da tenker jeg å gå sykt bredt ut, så bredt ut som jeg får til, tror jeg. Hva er programvareutvikling?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a:t>
            </a:fld>
            <a:endParaRPr lang="en-US"/>
          </a:p>
        </p:txBody>
      </p:sp>
    </p:spTree>
    <p:extLst>
      <p:ext uri="{BB962C8B-B14F-4D97-AF65-F5344CB8AC3E}">
        <p14:creationId xmlns:p14="http://schemas.microsoft.com/office/powerpoint/2010/main" val="2011643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Omgivelsen produktet skal operere i er ikke statisk.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40</a:t>
            </a:fld>
            <a:endParaRPr lang="en-US"/>
          </a:p>
        </p:txBody>
      </p:sp>
    </p:spTree>
    <p:extLst>
      <p:ext uri="{BB962C8B-B14F-4D97-AF65-F5344CB8AC3E}">
        <p14:creationId xmlns:p14="http://schemas.microsoft.com/office/powerpoint/2010/main" val="813791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Organisasjonen som lager produktet er ikke statisk.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41</a:t>
            </a:fld>
            <a:endParaRPr lang="en-US"/>
          </a:p>
        </p:txBody>
      </p:sp>
    </p:spTree>
    <p:extLst>
      <p:ext uri="{BB962C8B-B14F-4D97-AF65-F5344CB8AC3E}">
        <p14:creationId xmlns:p14="http://schemas.microsoft.com/office/powerpoint/2010/main" val="10192029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Alt sammen endrer seg.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42</a:t>
            </a:fld>
            <a:endParaRPr lang="en-US"/>
          </a:p>
        </p:txBody>
      </p:sp>
    </p:spTree>
    <p:extLst>
      <p:ext uri="{BB962C8B-B14F-4D97-AF65-F5344CB8AC3E}">
        <p14:creationId xmlns:p14="http://schemas.microsoft.com/office/powerpoint/2010/main" val="2072492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jo på en måte en gammel innsikt. Slagordet til </a:t>
            </a:r>
            <a:r>
              <a:rPr lang="nb-NO" dirty="0" err="1"/>
              <a:t>extreme</a:t>
            </a:r>
            <a:r>
              <a:rPr lang="nb-NO" dirty="0"/>
              <a:t> </a:t>
            </a:r>
            <a:r>
              <a:rPr lang="nb-NO" dirty="0" err="1"/>
              <a:t>programming</a:t>
            </a:r>
            <a:r>
              <a:rPr lang="nb-NO" dirty="0"/>
              <a:t> var jo «</a:t>
            </a:r>
            <a:r>
              <a:rPr lang="nb-NO" dirty="0" err="1"/>
              <a:t>embrace</a:t>
            </a:r>
            <a:r>
              <a:rPr lang="nb-NO" dirty="0"/>
              <a:t> </a:t>
            </a:r>
            <a:r>
              <a:rPr lang="nb-NO" dirty="0" err="1"/>
              <a:t>change</a:t>
            </a:r>
            <a:r>
              <a:rPr lang="nb-NO" dirty="0"/>
              <a:t>!» Og det er vi sikkert alle enige om at er et godt råd.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43</a:t>
            </a:fld>
            <a:endParaRPr lang="en-US"/>
          </a:p>
        </p:txBody>
      </p:sp>
    </p:spTree>
    <p:extLst>
      <p:ext uri="{BB962C8B-B14F-4D97-AF65-F5344CB8AC3E}">
        <p14:creationId xmlns:p14="http://schemas.microsoft.com/office/powerpoint/2010/main" val="3687853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det er jo på en måte litt sånn «lett for deg å si». Hvordan skal man «omfavne endring»?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44</a:t>
            </a:fld>
            <a:endParaRPr lang="en-US"/>
          </a:p>
        </p:txBody>
      </p:sp>
    </p:spTree>
    <p:extLst>
      <p:ext uri="{BB962C8B-B14F-4D97-AF65-F5344CB8AC3E}">
        <p14:creationId xmlns:p14="http://schemas.microsoft.com/office/powerpoint/2010/main" val="3688971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Egentlig er det endringene som omfavner oss.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45</a:t>
            </a:fld>
            <a:endParaRPr lang="en-US"/>
          </a:p>
        </p:txBody>
      </p:sp>
    </p:spTree>
    <p:extLst>
      <p:ext uri="{BB962C8B-B14F-4D97-AF65-F5344CB8AC3E}">
        <p14:creationId xmlns:p14="http://schemas.microsoft.com/office/powerpoint/2010/main" val="24703389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46</a:t>
            </a:fld>
            <a:endParaRPr lang="en-US"/>
          </a:p>
        </p:txBody>
      </p:sp>
    </p:spTree>
    <p:extLst>
      <p:ext uri="{BB962C8B-B14F-4D97-AF65-F5344CB8AC3E}">
        <p14:creationId xmlns:p14="http://schemas.microsoft.com/office/powerpoint/2010/main" val="1737073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endringen er jo konstant, det er et grunnprinsipp, vi må lære oss å leve med det.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47</a:t>
            </a:fld>
            <a:endParaRPr lang="en-US"/>
          </a:p>
        </p:txBody>
      </p:sp>
    </p:spTree>
    <p:extLst>
      <p:ext uri="{BB962C8B-B14F-4D97-AF65-F5344CB8AC3E}">
        <p14:creationId xmlns:p14="http://schemas.microsoft.com/office/powerpoint/2010/main" val="3349214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spørsmålet blir da, hvordan kan vi håndtere endring bedre?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48</a:t>
            </a:fld>
            <a:endParaRPr lang="en-US"/>
          </a:p>
        </p:txBody>
      </p:sp>
    </p:spTree>
    <p:extLst>
      <p:ext uri="{BB962C8B-B14F-4D97-AF65-F5344CB8AC3E}">
        <p14:creationId xmlns:p14="http://schemas.microsoft.com/office/powerpoint/2010/main" val="16313543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kan man lure på om dette med domenedrevet design på en eller annen måte kan hjelpe oss med dette. På en måte er det litt opplagt at jeg mener at svaret er ja, ellers hadde dette vært en helt meningsløs intro til DDD.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49</a:t>
            </a:fld>
            <a:endParaRPr lang="en-US"/>
          </a:p>
        </p:txBody>
      </p:sp>
    </p:spTree>
    <p:extLst>
      <p:ext uri="{BB962C8B-B14F-4D97-AF65-F5344CB8AC3E}">
        <p14:creationId xmlns:p14="http://schemas.microsoft.com/office/powerpoint/2010/main" val="6799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Eller sagt på en annen måte, hva er jobben vår egentlig? For vi er jo utviklere, ikke sant?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a:t>
            </a:fld>
            <a:endParaRPr lang="en-US"/>
          </a:p>
        </p:txBody>
      </p:sp>
    </p:spTree>
    <p:extLst>
      <p:ext uri="{BB962C8B-B14F-4D97-AF65-F5344CB8AC3E}">
        <p14:creationId xmlns:p14="http://schemas.microsoft.com/office/powerpoint/2010/main" val="2570889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har et spor her da, som er litt oppmuntrende. </a:t>
            </a:r>
            <a:r>
              <a:rPr lang="nb-NO" dirty="0" err="1"/>
              <a:t>Tackling</a:t>
            </a:r>
            <a:r>
              <a:rPr lang="nb-NO" dirty="0"/>
              <a:t> </a:t>
            </a:r>
            <a:r>
              <a:rPr lang="nb-NO" dirty="0" err="1"/>
              <a:t>complexity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50</a:t>
            </a:fld>
            <a:endParaRPr lang="en-US"/>
          </a:p>
        </p:txBody>
      </p:sp>
    </p:spTree>
    <p:extLst>
      <p:ext uri="{BB962C8B-B14F-4D97-AF65-F5344CB8AC3E}">
        <p14:creationId xmlns:p14="http://schemas.microsoft.com/office/powerpoint/2010/main" val="19360677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hvordan?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51</a:t>
            </a:fld>
            <a:endParaRPr lang="en-US"/>
          </a:p>
        </p:txBody>
      </p:sp>
    </p:spTree>
    <p:extLst>
      <p:ext uri="{BB962C8B-B14F-4D97-AF65-F5344CB8AC3E}">
        <p14:creationId xmlns:p14="http://schemas.microsoft.com/office/powerpoint/2010/main" val="1692940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Grunntanken er egentlig veldig enkel. Hvis dere husker den undertittelen på boken, så stod det om «</a:t>
            </a:r>
            <a:r>
              <a:rPr lang="nb-NO" dirty="0" err="1"/>
              <a:t>the</a:t>
            </a:r>
            <a:r>
              <a:rPr lang="nb-NO" dirty="0"/>
              <a:t> </a:t>
            </a:r>
            <a:r>
              <a:rPr lang="nb-NO" dirty="0" err="1"/>
              <a:t>heart</a:t>
            </a:r>
            <a:r>
              <a:rPr lang="nb-NO" dirty="0"/>
              <a:t> </a:t>
            </a:r>
            <a:r>
              <a:rPr lang="nb-NO" dirty="0" err="1"/>
              <a:t>of</a:t>
            </a:r>
            <a:r>
              <a:rPr lang="nb-NO" dirty="0"/>
              <a:t> software».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52</a:t>
            </a:fld>
            <a:endParaRPr lang="en-US"/>
          </a:p>
        </p:txBody>
      </p:sp>
    </p:spTree>
    <p:extLst>
      <p:ext uri="{BB962C8B-B14F-4D97-AF65-F5344CB8AC3E}">
        <p14:creationId xmlns:p14="http://schemas.microsoft.com/office/powerpoint/2010/main" val="37490494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en grunnleggende antagelse i domene-drevet design at om du holder deg nær domenet, så tåler du endring bedre, akkumulerer mindre kompleksitet over tid, og dermed har en større sjanse for at programvaren din kan leve lenge.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53</a:t>
            </a:fld>
            <a:endParaRPr lang="en-US"/>
          </a:p>
        </p:txBody>
      </p:sp>
    </p:spTree>
    <p:extLst>
      <p:ext uri="{BB962C8B-B14F-4D97-AF65-F5344CB8AC3E}">
        <p14:creationId xmlns:p14="http://schemas.microsoft.com/office/powerpoint/2010/main" val="27286296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Jeg fant denne oppsummeringen av DDD som Mathias </a:t>
            </a:r>
            <a:r>
              <a:rPr lang="nb-NO" dirty="0" err="1"/>
              <a:t>Verraes</a:t>
            </a:r>
            <a:r>
              <a:rPr lang="nb-NO" dirty="0"/>
              <a:t> har laget, han er organisator av DDD Europe.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54</a:t>
            </a:fld>
            <a:endParaRPr lang="en-US"/>
          </a:p>
        </p:txBody>
      </p:sp>
    </p:spTree>
    <p:extLst>
      <p:ext uri="{BB962C8B-B14F-4D97-AF65-F5344CB8AC3E}">
        <p14:creationId xmlns:p14="http://schemas.microsoft.com/office/powerpoint/2010/main" val="24319597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jeg tror DDD kan hjelpe med denne opphopningen av kompleksitet, men det er verdt å ta noen forbehold.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55</a:t>
            </a:fld>
            <a:endParaRPr lang="en-US"/>
          </a:p>
        </p:txBody>
      </p:sp>
    </p:spTree>
    <p:extLst>
      <p:ext uri="{BB962C8B-B14F-4D97-AF65-F5344CB8AC3E}">
        <p14:creationId xmlns:p14="http://schemas.microsoft.com/office/powerpoint/2010/main" val="2713735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Ganske opplagt så er ikke DDD noen mirakelkur. Det er ikke stjernestøv du kan drysse over koden din eller organisasjonen din, og så blir plutselig alt lett eller bra.</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56</a:t>
            </a:fld>
            <a:endParaRPr lang="en-US"/>
          </a:p>
        </p:txBody>
      </p:sp>
    </p:spTree>
    <p:extLst>
      <p:ext uri="{BB962C8B-B14F-4D97-AF65-F5344CB8AC3E}">
        <p14:creationId xmlns:p14="http://schemas.microsoft.com/office/powerpoint/2010/main" val="9102643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høres teit ut, men det er likevel sånn at det er jobben som er jobben, og det er vi som må gjøre den, DDD gjør ikke noe arbeid for oss.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57</a:t>
            </a:fld>
            <a:endParaRPr lang="en-US"/>
          </a:p>
        </p:txBody>
      </p:sp>
    </p:spTree>
    <p:extLst>
      <p:ext uri="{BB962C8B-B14F-4D97-AF65-F5344CB8AC3E}">
        <p14:creationId xmlns:p14="http://schemas.microsoft.com/office/powerpoint/2010/main" val="3348477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er det opplagt slik at vi ikke gjør DDD for å gjøre DDD, for å føle oss flinke eller rettskafne eller noe slikt.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58</a:t>
            </a:fld>
            <a:endParaRPr lang="en-US"/>
          </a:p>
        </p:txBody>
      </p:sp>
    </p:spTree>
    <p:extLst>
      <p:ext uri="{BB962C8B-B14F-4D97-AF65-F5344CB8AC3E}">
        <p14:creationId xmlns:p14="http://schemas.microsoft.com/office/powerpoint/2010/main" val="3599753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også viktig at DDD ikke kun er for utviklere eller testere.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59</a:t>
            </a:fld>
            <a:endParaRPr lang="en-US"/>
          </a:p>
        </p:txBody>
      </p:sp>
    </p:spTree>
    <p:extLst>
      <p:ext uri="{BB962C8B-B14F-4D97-AF65-F5344CB8AC3E}">
        <p14:creationId xmlns:p14="http://schemas.microsoft.com/office/powerpoint/2010/main" val="101207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man kan lure på, er programvareutvikling vanskelig?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a:t>
            </a:fld>
            <a:endParaRPr lang="en-US"/>
          </a:p>
        </p:txBody>
      </p:sp>
    </p:spTree>
    <p:extLst>
      <p:ext uri="{BB962C8B-B14F-4D97-AF65-F5344CB8AC3E}">
        <p14:creationId xmlns:p14="http://schemas.microsoft.com/office/powerpoint/2010/main" val="725083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Man burde ikke gjøre DDD med mindre man får med seg hele teamet.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60</a:t>
            </a:fld>
            <a:endParaRPr lang="en-US"/>
          </a:p>
        </p:txBody>
      </p:sp>
    </p:spTree>
    <p:extLst>
      <p:ext uri="{BB962C8B-B14F-4D97-AF65-F5344CB8AC3E}">
        <p14:creationId xmlns:p14="http://schemas.microsoft.com/office/powerpoint/2010/main" val="4179510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hva tilbyr egentlig DDD?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61</a:t>
            </a:fld>
            <a:endParaRPr lang="en-US"/>
          </a:p>
        </p:txBody>
      </p:sp>
    </p:spTree>
    <p:extLst>
      <p:ext uri="{BB962C8B-B14F-4D97-AF65-F5344CB8AC3E}">
        <p14:creationId xmlns:p14="http://schemas.microsoft.com/office/powerpoint/2010/main" val="42800290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Når vi skal snakke om det, så vil jeg gjerne begynne med en teknikk som ikke er med i den blå boka til Eric Evans, men som har blitt en del av DDD-verktøykassen. </a:t>
            </a:r>
          </a:p>
          <a:p>
            <a:r>
              <a:rPr lang="nb-NO" dirty="0"/>
              <a:t>Det er en teknikk som er funnet opp av Alberto </a:t>
            </a:r>
            <a:r>
              <a:rPr lang="nb-NO" dirty="0" err="1"/>
              <a:t>Brandolini</a:t>
            </a:r>
            <a:r>
              <a:rPr lang="nb-NO" dirty="0"/>
              <a:t>. Han holder foredrag og workshops om </a:t>
            </a:r>
            <a:r>
              <a:rPr lang="nb-NO" dirty="0" err="1"/>
              <a:t>event</a:t>
            </a:r>
            <a:r>
              <a:rPr lang="nb-NO" dirty="0"/>
              <a:t> storming. Noen av foredragene hans finner man på nett, så jeg anbefaler å sjekke dem ut.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62</a:t>
            </a:fld>
            <a:endParaRPr lang="en-US"/>
          </a:p>
        </p:txBody>
      </p:sp>
    </p:spTree>
    <p:extLst>
      <p:ext uri="{BB962C8B-B14F-4D97-AF65-F5344CB8AC3E}">
        <p14:creationId xmlns:p14="http://schemas.microsoft.com/office/powerpoint/2010/main" val="31200874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Hvorfor er </a:t>
            </a:r>
            <a:r>
              <a:rPr lang="nb-NO" dirty="0" err="1"/>
              <a:t>eventstorming</a:t>
            </a:r>
            <a:r>
              <a:rPr lang="nb-NO" dirty="0"/>
              <a:t> interessant for oss? Hvordan hjelper </a:t>
            </a:r>
            <a:r>
              <a:rPr lang="nb-NO" dirty="0" err="1"/>
              <a:t>event</a:t>
            </a:r>
            <a:r>
              <a:rPr lang="nb-NO" dirty="0"/>
              <a:t> storming med de utfordringene som vi snakket om tidligere? Det vil si: det fundamentale kommunikasjonsproblemet, de ulike interessehaverne, at produktet vi skal lage blir til i et sånt kraftfelt av ulike påvirkninger som trekker det i ulike retninger, alt dette.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63</a:t>
            </a:fld>
            <a:endParaRPr lang="en-US"/>
          </a:p>
        </p:txBody>
      </p:sp>
    </p:spTree>
    <p:extLst>
      <p:ext uri="{BB962C8B-B14F-4D97-AF65-F5344CB8AC3E}">
        <p14:creationId xmlns:p14="http://schemas.microsoft.com/office/powerpoint/2010/main" val="34638092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 å svare på det, er det best å se på hva </a:t>
            </a:r>
            <a:r>
              <a:rPr lang="nb-NO" dirty="0" err="1"/>
              <a:t>eventstorming</a:t>
            </a:r>
            <a:r>
              <a:rPr lang="nb-NO" dirty="0"/>
              <a:t> er. </a:t>
            </a:r>
            <a:r>
              <a:rPr lang="nb-NO" dirty="0" err="1"/>
              <a:t>Eventstorming</a:t>
            </a:r>
            <a:r>
              <a:rPr lang="nb-NO" dirty="0"/>
              <a:t> er en veldig enkel teknikk som angriper kommunikasjons- og samarbeidsutfordringen direkte.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64</a:t>
            </a:fld>
            <a:endParaRPr lang="en-US"/>
          </a:p>
        </p:txBody>
      </p:sp>
    </p:spTree>
    <p:extLst>
      <p:ext uri="{BB962C8B-B14F-4D97-AF65-F5344CB8AC3E}">
        <p14:creationId xmlns:p14="http://schemas.microsoft.com/office/powerpoint/2010/main" val="35778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Formålet er å maksimere læring.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65</a:t>
            </a:fld>
            <a:endParaRPr lang="en-US"/>
          </a:p>
        </p:txBody>
      </p:sp>
    </p:spTree>
    <p:extLst>
      <p:ext uri="{BB962C8B-B14F-4D97-AF65-F5344CB8AC3E}">
        <p14:creationId xmlns:p14="http://schemas.microsoft.com/office/powerpoint/2010/main" val="14673339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det kommer fra en erkjennelse av at det ofte er læring som er flaskehalsen. Og da mener jeg egentlig læring i bred forstand. Opplagt handler det om å lære domenet, men også om å lære mer om problemet, og </a:t>
            </a:r>
            <a:r>
              <a:rPr lang="nb-NO"/>
              <a:t>om hverandre.</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66</a:t>
            </a:fld>
            <a:endParaRPr lang="en-US"/>
          </a:p>
        </p:txBody>
      </p:sp>
    </p:spTree>
    <p:extLst>
      <p:ext uri="{BB962C8B-B14F-4D97-AF65-F5344CB8AC3E}">
        <p14:creationId xmlns:p14="http://schemas.microsoft.com/office/powerpoint/2010/main" val="10926773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67</a:t>
            </a:fld>
            <a:endParaRPr lang="en-US"/>
          </a:p>
        </p:txBody>
      </p:sp>
    </p:spTree>
    <p:extLst>
      <p:ext uri="{BB962C8B-B14F-4D97-AF65-F5344CB8AC3E}">
        <p14:creationId xmlns:p14="http://schemas.microsoft.com/office/powerpoint/2010/main" val="36160452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68</a:t>
            </a:fld>
            <a:endParaRPr lang="en-US"/>
          </a:p>
        </p:txBody>
      </p:sp>
    </p:spTree>
    <p:extLst>
      <p:ext uri="{BB962C8B-B14F-4D97-AF65-F5344CB8AC3E}">
        <p14:creationId xmlns:p14="http://schemas.microsoft.com/office/powerpoint/2010/main" val="13750779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Eventstorming</a:t>
            </a:r>
            <a:r>
              <a:rPr lang="nb-NO" dirty="0"/>
              <a:t> er en teknikk for bevisst læring i fellesskap.</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69</a:t>
            </a:fld>
            <a:endParaRPr lang="en-US"/>
          </a:p>
        </p:txBody>
      </p:sp>
    </p:spTree>
    <p:extLst>
      <p:ext uri="{BB962C8B-B14F-4D97-AF65-F5344CB8AC3E}">
        <p14:creationId xmlns:p14="http://schemas.microsoft.com/office/powerpoint/2010/main" val="552568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Mitt svar på det spørsmålet er JA. Kort og godt.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a:t>
            </a:fld>
            <a:endParaRPr lang="en-US"/>
          </a:p>
        </p:txBody>
      </p:sp>
    </p:spTree>
    <p:extLst>
      <p:ext uri="{BB962C8B-B14F-4D97-AF65-F5344CB8AC3E}">
        <p14:creationId xmlns:p14="http://schemas.microsoft.com/office/powerpoint/2010/main" val="430483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70</a:t>
            </a:fld>
            <a:endParaRPr lang="en-US"/>
          </a:p>
        </p:txBody>
      </p:sp>
    </p:spTree>
    <p:extLst>
      <p:ext uri="{BB962C8B-B14F-4D97-AF65-F5344CB8AC3E}">
        <p14:creationId xmlns:p14="http://schemas.microsoft.com/office/powerpoint/2010/main" val="27218078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71</a:t>
            </a:fld>
            <a:endParaRPr lang="en-US"/>
          </a:p>
        </p:txBody>
      </p:sp>
    </p:spTree>
    <p:extLst>
      <p:ext uri="{BB962C8B-B14F-4D97-AF65-F5344CB8AC3E}">
        <p14:creationId xmlns:p14="http://schemas.microsoft.com/office/powerpoint/2010/main" val="9720586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72</a:t>
            </a:fld>
            <a:endParaRPr lang="en-US"/>
          </a:p>
        </p:txBody>
      </p:sp>
    </p:spTree>
    <p:extLst>
      <p:ext uri="{BB962C8B-B14F-4D97-AF65-F5344CB8AC3E}">
        <p14:creationId xmlns:p14="http://schemas.microsoft.com/office/powerpoint/2010/main" val="32277806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Hvorfor vil vi ha alle i ett rom? Det er mange grunner egentlig.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73</a:t>
            </a:fld>
            <a:endParaRPr lang="en-US"/>
          </a:p>
        </p:txBody>
      </p:sp>
    </p:spTree>
    <p:extLst>
      <p:ext uri="{BB962C8B-B14F-4D97-AF65-F5344CB8AC3E}">
        <p14:creationId xmlns:p14="http://schemas.microsoft.com/office/powerpoint/2010/main" val="413925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vil unngå en situasjon hvor vi har skjulte interessehavere, som har agendaer og ønsker som vi må gjette oss til, og som vi først finner ut at vi har bommet på i etterkant.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74</a:t>
            </a:fld>
            <a:endParaRPr lang="en-US"/>
          </a:p>
        </p:txBody>
      </p:sp>
    </p:spTree>
    <p:extLst>
      <p:ext uri="{BB962C8B-B14F-4D97-AF65-F5344CB8AC3E}">
        <p14:creationId xmlns:p14="http://schemas.microsoft.com/office/powerpoint/2010/main" val="21958032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ønsker å gjøre alle perspektiver synlige, slik at vi kan gjøre fornuftige avveininger.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75</a:t>
            </a:fld>
            <a:endParaRPr lang="en-US"/>
          </a:p>
        </p:txBody>
      </p:sp>
    </p:spTree>
    <p:extLst>
      <p:ext uri="{BB962C8B-B14F-4D97-AF65-F5344CB8AC3E}">
        <p14:creationId xmlns:p14="http://schemas.microsoft.com/office/powerpoint/2010/main" val="19758928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er det jo sånn at hvis vi skal lage noe sammen, så burde vi kjenne hverandre. Jeg hadde skrevet må, men det må man jo ikke. Ofte bygger vi ting uten å kjenne hverandre. Men det er ikke så lurt.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76</a:t>
            </a:fld>
            <a:endParaRPr lang="en-US"/>
          </a:p>
        </p:txBody>
      </p:sp>
    </p:spTree>
    <p:extLst>
      <p:ext uri="{BB962C8B-B14F-4D97-AF65-F5344CB8AC3E}">
        <p14:creationId xmlns:p14="http://schemas.microsoft.com/office/powerpoint/2010/main" val="14134645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er det noe med å kunne knytte ansikter til navn og roller. Det hjelper at vi har møtt hverandre.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77</a:t>
            </a:fld>
            <a:endParaRPr lang="en-US"/>
          </a:p>
        </p:txBody>
      </p:sp>
    </p:spTree>
    <p:extLst>
      <p:ext uri="{BB962C8B-B14F-4D97-AF65-F5344CB8AC3E}">
        <p14:creationId xmlns:p14="http://schemas.microsoft.com/office/powerpoint/2010/main" val="15213995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gjø det også mulig for oss å knytte sosiale forbindelser.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78</a:t>
            </a:fld>
            <a:endParaRPr lang="en-US"/>
          </a:p>
        </p:txBody>
      </p:sp>
    </p:spTree>
    <p:extLst>
      <p:ext uri="{BB962C8B-B14F-4D97-AF65-F5344CB8AC3E}">
        <p14:creationId xmlns:p14="http://schemas.microsoft.com/office/powerpoint/2010/main" val="21193750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lar det oss starte en slags felles samtale om produktet vi skal lage.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79</a:t>
            </a:fld>
            <a:endParaRPr lang="en-US"/>
          </a:p>
        </p:txBody>
      </p:sp>
    </p:spTree>
    <p:extLst>
      <p:ext uri="{BB962C8B-B14F-4D97-AF65-F5344CB8AC3E}">
        <p14:creationId xmlns:p14="http://schemas.microsoft.com/office/powerpoint/2010/main" val="152930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Ofte er det vanskelig. Det er derfor jeg begynte å interessere meg for DDD, i hvert fall.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a:t>
            </a:fld>
            <a:endParaRPr lang="en-US"/>
          </a:p>
        </p:txBody>
      </p:sp>
    </p:spTree>
    <p:extLst>
      <p:ext uri="{BB962C8B-B14F-4D97-AF65-F5344CB8AC3E}">
        <p14:creationId xmlns:p14="http://schemas.microsoft.com/office/powerpoint/2010/main" val="21219737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kan man lure på da, er det mulig å gjennomføre i praksis? Klarer man virkelig å samle alle på samme tid?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80</a:t>
            </a:fld>
            <a:endParaRPr lang="en-US"/>
          </a:p>
        </p:txBody>
      </p:sp>
    </p:spTree>
    <p:extLst>
      <p:ext uri="{BB962C8B-B14F-4D97-AF65-F5344CB8AC3E}">
        <p14:creationId xmlns:p14="http://schemas.microsoft.com/office/powerpoint/2010/main" val="17275564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Er det ikke fryktelig dyrt?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81</a:t>
            </a:fld>
            <a:endParaRPr lang="en-US"/>
          </a:p>
        </p:txBody>
      </p:sp>
    </p:spTree>
    <p:extLst>
      <p:ext uri="{BB962C8B-B14F-4D97-AF65-F5344CB8AC3E}">
        <p14:creationId xmlns:p14="http://schemas.microsoft.com/office/powerpoint/2010/main" val="2564751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det er mye som er dyrt.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82</a:t>
            </a:fld>
            <a:endParaRPr lang="en-US"/>
          </a:p>
        </p:txBody>
      </p:sp>
    </p:spTree>
    <p:extLst>
      <p:ext uri="{BB962C8B-B14F-4D97-AF65-F5344CB8AC3E}">
        <p14:creationId xmlns:p14="http://schemas.microsoft.com/office/powerpoint/2010/main" val="35654912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Punkt to er «uendelig plass til modellering».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83</a:t>
            </a:fld>
            <a:endParaRPr lang="en-US"/>
          </a:p>
        </p:txBody>
      </p:sp>
    </p:spTree>
    <p:extLst>
      <p:ext uri="{BB962C8B-B14F-4D97-AF65-F5344CB8AC3E}">
        <p14:creationId xmlns:p14="http://schemas.microsoft.com/office/powerpoint/2010/main" val="104836991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et slags grunnpoeng at vi strengt tatt ikke vet hvor stort problemet er før vi har begynt å utforske det.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84</a:t>
            </a:fld>
            <a:endParaRPr lang="en-US"/>
          </a:p>
        </p:txBody>
      </p:sp>
    </p:spTree>
    <p:extLst>
      <p:ext uri="{BB962C8B-B14F-4D97-AF65-F5344CB8AC3E}">
        <p14:creationId xmlns:p14="http://schemas.microsoft.com/office/powerpoint/2010/main" val="30098292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Derfor er det viktig å ha stor plass, fordi hvis vi ikke har plass, så begynner vi å filtrere bort ting, og å sensurere oss selv.</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85</a:t>
            </a:fld>
            <a:endParaRPr lang="en-US"/>
          </a:p>
        </p:txBody>
      </p:sp>
    </p:spTree>
    <p:extLst>
      <p:ext uri="{BB962C8B-B14F-4D97-AF65-F5344CB8AC3E}">
        <p14:creationId xmlns:p14="http://schemas.microsoft.com/office/powerpoint/2010/main" val="2002755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vi vil ha med alt. Vi kan begynne å sortere og rydde etterpå.</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86</a:t>
            </a:fld>
            <a:endParaRPr lang="en-US"/>
          </a:p>
        </p:txBody>
      </p:sp>
    </p:spTree>
    <p:extLst>
      <p:ext uri="{BB962C8B-B14F-4D97-AF65-F5344CB8AC3E}">
        <p14:creationId xmlns:p14="http://schemas.microsoft.com/office/powerpoint/2010/main" val="32384552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Generelt sett handler det om å minimere motstanden, slik at det er lettest mulig å bidra.</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87</a:t>
            </a:fld>
            <a:endParaRPr lang="en-US"/>
          </a:p>
        </p:txBody>
      </p:sp>
    </p:spTree>
    <p:extLst>
      <p:ext uri="{BB962C8B-B14F-4D97-AF65-F5344CB8AC3E}">
        <p14:creationId xmlns:p14="http://schemas.microsoft.com/office/powerpoint/2010/main" val="29628844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Derfor må også alle ha hver sin tusj </a:t>
            </a:r>
            <a:r>
              <a:rPr lang="nb-NO"/>
              <a:t>og nok lapper.</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88</a:t>
            </a:fld>
            <a:endParaRPr lang="en-US"/>
          </a:p>
        </p:txBody>
      </p:sp>
    </p:spTree>
    <p:extLst>
      <p:ext uri="{BB962C8B-B14F-4D97-AF65-F5344CB8AC3E}">
        <p14:creationId xmlns:p14="http://schemas.microsoft.com/office/powerpoint/2010/main" val="23798260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89</a:t>
            </a:fld>
            <a:endParaRPr lang="en-US"/>
          </a:p>
        </p:txBody>
      </p:sp>
    </p:spTree>
    <p:extLst>
      <p:ext uri="{BB962C8B-B14F-4D97-AF65-F5344CB8AC3E}">
        <p14:creationId xmlns:p14="http://schemas.microsoft.com/office/powerpoint/2010/main" val="1244210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Eller det er mer presist å si at det ofte _blir_ vanskelig. Over tid. Det begynner lett, og så blir det vanskelig.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a:t>
            </a:fld>
            <a:endParaRPr lang="en-US"/>
          </a:p>
        </p:txBody>
      </p:sp>
    </p:spTree>
    <p:extLst>
      <p:ext uri="{BB962C8B-B14F-4D97-AF65-F5344CB8AC3E}">
        <p14:creationId xmlns:p14="http://schemas.microsoft.com/office/powerpoint/2010/main" val="7713214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90</a:t>
            </a:fld>
            <a:endParaRPr lang="en-US"/>
          </a:p>
        </p:txBody>
      </p:sp>
    </p:spTree>
    <p:extLst>
      <p:ext uri="{BB962C8B-B14F-4D97-AF65-F5344CB8AC3E}">
        <p14:creationId xmlns:p14="http://schemas.microsoft.com/office/powerpoint/2010/main" val="4842040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91</a:t>
            </a:fld>
            <a:endParaRPr lang="en-US"/>
          </a:p>
        </p:txBody>
      </p:sp>
    </p:spTree>
    <p:extLst>
      <p:ext uri="{BB962C8B-B14F-4D97-AF65-F5344CB8AC3E}">
        <p14:creationId xmlns:p14="http://schemas.microsoft.com/office/powerpoint/2010/main" val="29233959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92</a:t>
            </a:fld>
            <a:endParaRPr lang="en-US"/>
          </a:p>
        </p:txBody>
      </p:sp>
    </p:spTree>
    <p:extLst>
      <p:ext uri="{BB962C8B-B14F-4D97-AF65-F5344CB8AC3E}">
        <p14:creationId xmlns:p14="http://schemas.microsoft.com/office/powerpoint/2010/main" val="36230975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93</a:t>
            </a:fld>
            <a:endParaRPr lang="en-US"/>
          </a:p>
        </p:txBody>
      </p:sp>
    </p:spTree>
    <p:extLst>
      <p:ext uri="{BB962C8B-B14F-4D97-AF65-F5344CB8AC3E}">
        <p14:creationId xmlns:p14="http://schemas.microsoft.com/office/powerpoint/2010/main" val="38081666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igjen, lav terskel for å bidra. Alle kan skrive fem ord på en lapp.</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94</a:t>
            </a:fld>
            <a:endParaRPr lang="en-US"/>
          </a:p>
        </p:txBody>
      </p:sp>
    </p:spTree>
    <p:extLst>
      <p:ext uri="{BB962C8B-B14F-4D97-AF65-F5344CB8AC3E}">
        <p14:creationId xmlns:p14="http://schemas.microsoft.com/office/powerpoint/2010/main" val="883475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det er flott. Men det er mer også. Det følger en bonus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95</a:t>
            </a:fld>
            <a:endParaRPr lang="en-US"/>
          </a:p>
        </p:txBody>
      </p:sp>
    </p:spTree>
    <p:extLst>
      <p:ext uri="{BB962C8B-B14F-4D97-AF65-F5344CB8AC3E}">
        <p14:creationId xmlns:p14="http://schemas.microsoft.com/office/powerpoint/2010/main" val="3494077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Som nevnt så er jo formålet med </a:t>
            </a:r>
            <a:r>
              <a:rPr lang="nb-NO" dirty="0" err="1"/>
              <a:t>eventstorming</a:t>
            </a:r>
            <a:r>
              <a:rPr lang="nb-NO" dirty="0"/>
              <a:t> å maksimere læring. Og da tenker man jo i utgangspunktet på å lære om domenet og om mål og ambisjoner og drømmer. Det er også en slags forhandling om hva domenet skal være, for domenet er jo ikke noe statisk.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96</a:t>
            </a:fld>
            <a:endParaRPr lang="en-US"/>
          </a:p>
        </p:txBody>
      </p:sp>
    </p:spTree>
    <p:extLst>
      <p:ext uri="{BB962C8B-B14F-4D97-AF65-F5344CB8AC3E}">
        <p14:creationId xmlns:p14="http://schemas.microsoft.com/office/powerpoint/2010/main" val="32860258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når man tenker på at programvareutvikling er sosioteknisk, så blir omfanget av læringen enda større.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97</a:t>
            </a:fld>
            <a:endParaRPr lang="en-US"/>
          </a:p>
        </p:txBody>
      </p:sp>
    </p:spTree>
    <p:extLst>
      <p:ext uri="{BB962C8B-B14F-4D97-AF65-F5344CB8AC3E}">
        <p14:creationId xmlns:p14="http://schemas.microsoft.com/office/powerpoint/2010/main" val="42065398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handler også om å lære om organisasjonen og folkene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98</a:t>
            </a:fld>
            <a:endParaRPr lang="en-US"/>
          </a:p>
        </p:txBody>
      </p:sp>
    </p:spTree>
    <p:extLst>
      <p:ext uri="{BB962C8B-B14F-4D97-AF65-F5344CB8AC3E}">
        <p14:creationId xmlns:p14="http://schemas.microsoft.com/office/powerpoint/2010/main" val="10642482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handler også om å lære om organisasjonen og folkene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99</a:t>
            </a:fld>
            <a:endParaRPr lang="en-US"/>
          </a:p>
        </p:txBody>
      </p:sp>
    </p:spTree>
    <p:extLst>
      <p:ext uri="{BB962C8B-B14F-4D97-AF65-F5344CB8AC3E}">
        <p14:creationId xmlns:p14="http://schemas.microsoft.com/office/powerpoint/2010/main" val="3374690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93680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34384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20655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04951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p:txBody>
          <a:bodyPr/>
          <a:lstStyle/>
          <a:p>
            <a:fld id="{6B0FA154-3D18-244E-845E-143E1D114C09}"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96762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p:txBody>
          <a:bodyPr/>
          <a:lstStyle/>
          <a:p>
            <a:fld id="{6B0FA154-3D18-244E-845E-143E1D114C09}" type="datetimeFigureOut">
              <a:rPr lang="en-US" smtClean="0"/>
              <a:t>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104085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p:txBody>
          <a:bodyPr/>
          <a:lstStyle/>
          <a:p>
            <a:fld id="{6B0FA154-3D18-244E-845E-143E1D114C09}" type="datetimeFigureOut">
              <a:rPr lang="en-US" smtClean="0"/>
              <a:t>2/15/23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22113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p:txBody>
          <a:bodyPr/>
          <a:lstStyle/>
          <a:p>
            <a:fld id="{6B0FA154-3D18-244E-845E-143E1D114C09}" type="datetimeFigureOut">
              <a:rPr lang="en-US" smtClean="0"/>
              <a:t>2/15/23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810466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FA154-3D18-244E-845E-143E1D114C09}" type="datetimeFigureOut">
              <a:rPr lang="en-US" smtClean="0"/>
              <a:t>2/15/23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54894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87248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66544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FA154-3D18-244E-845E-143E1D114C09}" type="datetimeFigureOut">
              <a:rPr lang="en-US" smtClean="0"/>
              <a:t>2/15/23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64AA-4A57-FC44-AB57-3E38CB51DB65}" type="slidenum">
              <a:rPr lang="en-US" smtClean="0"/>
              <a:t>‹#›</a:t>
            </a:fld>
            <a:endParaRPr lang="en-US"/>
          </a:p>
        </p:txBody>
      </p:sp>
    </p:spTree>
    <p:extLst>
      <p:ext uri="{BB962C8B-B14F-4D97-AF65-F5344CB8AC3E}">
        <p14:creationId xmlns:p14="http://schemas.microsoft.com/office/powerpoint/2010/main" val="349994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F41C7-D979-274D-2243-19DA1E87A812}"/>
              </a:ext>
            </a:extLst>
          </p:cNvPr>
          <p:cNvSpPr txBox="1"/>
          <p:nvPr/>
        </p:nvSpPr>
        <p:spPr>
          <a:xfrm>
            <a:off x="20476" y="1195741"/>
            <a:ext cx="9123524" cy="4524315"/>
          </a:xfrm>
          <a:prstGeom prst="rect">
            <a:avLst/>
          </a:prstGeom>
          <a:noFill/>
        </p:spPr>
        <p:txBody>
          <a:bodyPr wrap="square">
            <a:spAutoFit/>
          </a:bodyPr>
          <a:lstStyle/>
          <a:p>
            <a:pPr algn="ctr"/>
            <a:r>
              <a:rPr lang="en-NO" sz="9600" dirty="0">
                <a:solidFill>
                  <a:schemeClr val="bg1"/>
                </a:solidFill>
                <a:latin typeface="Bebas Neue" panose="020B0606020202050201" pitchFamily="34" charset="77"/>
              </a:rPr>
              <a:t>DOMENEDREVET</a:t>
            </a:r>
            <a:br>
              <a:rPr lang="en-NO" sz="9600" dirty="0">
                <a:solidFill>
                  <a:schemeClr val="bg1"/>
                </a:solidFill>
                <a:latin typeface="Bebas Neue" panose="020B0606020202050201" pitchFamily="34" charset="77"/>
              </a:rPr>
            </a:br>
            <a:r>
              <a:rPr lang="en-NO" sz="9600" dirty="0">
                <a:solidFill>
                  <a:schemeClr val="bg1"/>
                </a:solidFill>
                <a:latin typeface="Bebas Neue" panose="020B0606020202050201" pitchFamily="34" charset="77"/>
              </a:rPr>
              <a:t>SOSIOTEKNISK</a:t>
            </a:r>
            <a:br>
              <a:rPr lang="en-NO" sz="9600" dirty="0">
                <a:solidFill>
                  <a:schemeClr val="bg1"/>
                </a:solidFill>
                <a:latin typeface="Bebas Neue" panose="020B0606020202050201" pitchFamily="34" charset="77"/>
              </a:rPr>
            </a:br>
            <a:r>
              <a:rPr lang="en-NO" sz="9600" dirty="0">
                <a:solidFill>
                  <a:schemeClr val="bg1"/>
                </a:solidFill>
                <a:latin typeface="Bebas Neue" panose="020B0606020202050201" pitchFamily="34" charset="77"/>
              </a:rPr>
              <a:t>ARKITEKTUR</a:t>
            </a:r>
          </a:p>
        </p:txBody>
      </p:sp>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a:t>
            </a:fld>
            <a:endParaRPr lang="nb-NO"/>
          </a:p>
        </p:txBody>
      </p:sp>
      <p:sp>
        <p:nvSpPr>
          <p:cNvPr id="10" name="TextBox 9">
            <a:extLst>
              <a:ext uri="{FF2B5EF4-FFF2-40B4-BE49-F238E27FC236}">
                <a16:creationId xmlns:a16="http://schemas.microsoft.com/office/drawing/2014/main" id="{5BAB821C-ED33-844C-6129-E8626FD82428}"/>
              </a:ext>
            </a:extLst>
          </p:cNvPr>
          <p:cNvSpPr txBox="1"/>
          <p:nvPr/>
        </p:nvSpPr>
        <p:spPr>
          <a:xfrm>
            <a:off x="0" y="5892581"/>
            <a:ext cx="9123524" cy="646331"/>
          </a:xfrm>
          <a:prstGeom prst="rect">
            <a:avLst/>
          </a:prstGeom>
          <a:noFill/>
        </p:spPr>
        <p:txBody>
          <a:bodyPr wrap="square">
            <a:spAutoFit/>
          </a:bodyPr>
          <a:lstStyle/>
          <a:p>
            <a:pPr algn="ctr"/>
            <a:r>
              <a:rPr lang="en-NO" sz="3600" dirty="0">
                <a:solidFill>
                  <a:srgbClr val="FFFF00"/>
                </a:solidFill>
                <a:latin typeface="Bebas Neue" panose="020B0606020202050201" pitchFamily="34" charset="77"/>
                <a:ea typeface="Fira Code" panose="020B0809050000020004" pitchFamily="49" charset="0"/>
                <a:cs typeface="Consolas" panose="020B0609020204030204" pitchFamily="49" charset="0"/>
              </a:rPr>
              <a:t>EINAR W. HøST</a:t>
            </a:r>
          </a:p>
        </p:txBody>
      </p:sp>
    </p:spTree>
    <p:extLst>
      <p:ext uri="{BB962C8B-B14F-4D97-AF65-F5344CB8AC3E}">
        <p14:creationId xmlns:p14="http://schemas.microsoft.com/office/powerpoint/2010/main" val="3754307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a:t>
            </a:fld>
            <a:endParaRPr lang="nb-NO"/>
          </a:p>
        </p:txBody>
      </p:sp>
      <p:sp>
        <p:nvSpPr>
          <p:cNvPr id="7" name="Content Placeholder 2"/>
          <p:cNvSpPr txBox="1">
            <a:spLocks/>
          </p:cNvSpPr>
          <p:nvPr/>
        </p:nvSpPr>
        <p:spPr>
          <a:xfrm>
            <a:off x="36513"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PROGRAMMERING ER LETT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179101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STUDERE</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KROPPSSPRÅK</a:t>
            </a:r>
          </a:p>
        </p:txBody>
      </p:sp>
    </p:spTree>
    <p:extLst>
      <p:ext uri="{BB962C8B-B14F-4D97-AF65-F5344CB8AC3E}">
        <p14:creationId xmlns:p14="http://schemas.microsoft.com/office/powerpoint/2010/main" val="32511567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FÅ FREM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MOTSETNINGER</a:t>
            </a:r>
          </a:p>
        </p:txBody>
      </p:sp>
    </p:spTree>
    <p:extLst>
      <p:ext uri="{BB962C8B-B14F-4D97-AF65-F5344CB8AC3E}">
        <p14:creationId xmlns:p14="http://schemas.microsoft.com/office/powerpoint/2010/main" val="19367034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IKKE FEIE TING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UNDER TEPPET</a:t>
            </a:r>
          </a:p>
        </p:txBody>
      </p:sp>
    </p:spTree>
    <p:extLst>
      <p:ext uri="{BB962C8B-B14F-4D97-AF65-F5344CB8AC3E}">
        <p14:creationId xmlns:p14="http://schemas.microsoft.com/office/powerpoint/2010/main" val="16710268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FÅ ALT PÅ BORDET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890317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INGEN MAGISK LØSNING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PÅ PROBLEMENE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58921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SYNLIGGJØRING</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AV PROBLEMENE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1309752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DREIE DISKUSJONEN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MOT DOMENET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33155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EVENTSTORMING HANDLER OM </a:t>
            </a:r>
            <a:r>
              <a:rPr lang="nb-NO" sz="8000" dirty="0">
                <a:solidFill>
                  <a:srgbClr val="FFFF00"/>
                </a:solidFill>
                <a:latin typeface="Bebas Neue" panose="020B0606020202050201" pitchFamily="34" charset="0"/>
                <a:cs typeface="Montserrat Black"/>
              </a:rPr>
              <a:t>DET STORE BILDET</a:t>
            </a:r>
          </a:p>
        </p:txBody>
      </p:sp>
    </p:spTree>
    <p:extLst>
      <p:ext uri="{BB962C8B-B14F-4D97-AF65-F5344CB8AC3E}">
        <p14:creationId xmlns:p14="http://schemas.microsoft.com/office/powerpoint/2010/main" val="5434738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ALLE</a:t>
            </a:r>
            <a:r>
              <a:rPr lang="nb-NO" sz="8000" dirty="0">
                <a:solidFill>
                  <a:schemeClr val="bg1"/>
                </a:solidFill>
                <a:latin typeface="Bebas Neue" panose="020B0606020202050201" pitchFamily="34" charset="0"/>
                <a:cs typeface="Montserrat Black"/>
              </a:rPr>
              <a:t> SKAL SNAKKE SAMMEN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9074507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ÉN STOR MODELL?</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889399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a:t>
            </a:fld>
            <a:endParaRPr lang="nb-NO"/>
          </a:p>
        </p:txBody>
      </p:sp>
      <p:sp>
        <p:nvSpPr>
          <p:cNvPr id="7" name="Content Placeholder 2"/>
          <p:cNvSpPr txBox="1">
            <a:spLocks/>
          </p:cNvSpPr>
          <p:nvPr/>
        </p:nvSpPr>
        <p:spPr>
          <a:xfrm>
            <a:off x="36513"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PROGRAMVAREUTVIKLING ER VANSKELIG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471414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ETT FELLES SPRÅK?</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742074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BDUF?</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5864342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112</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NEI</a:t>
            </a:r>
          </a:p>
        </p:txBody>
      </p:sp>
    </p:spTree>
    <p:extLst>
      <p:ext uri="{BB962C8B-B14F-4D97-AF65-F5344CB8AC3E}">
        <p14:creationId xmlns:p14="http://schemas.microsoft.com/office/powerpoint/2010/main" val="37989083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ALLE KAN IKKE SNAKKE SAMMEN HELE TIDEN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4337159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114</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CONQUER</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AND </a:t>
            </a:r>
            <a:r>
              <a:rPr lang="nb-NO" sz="8000" dirty="0">
                <a:solidFill>
                  <a:srgbClr val="00B0F0"/>
                </a:solidFill>
                <a:latin typeface="Bebas Neue" panose="020B0606020202050201" pitchFamily="34" charset="0"/>
                <a:cs typeface="Montserrat Black"/>
              </a:rPr>
              <a:t>DIVIDE</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AND </a:t>
            </a:r>
            <a:r>
              <a:rPr lang="nb-NO" sz="8000" dirty="0">
                <a:solidFill>
                  <a:srgbClr val="3DFF06"/>
                </a:solidFill>
                <a:latin typeface="Bebas Neue" panose="020B0606020202050201" pitchFamily="34" charset="0"/>
                <a:cs typeface="Montserrat Black"/>
              </a:rPr>
              <a:t>CONQUER</a:t>
            </a:r>
          </a:p>
        </p:txBody>
      </p:sp>
      <p:sp>
        <p:nvSpPr>
          <p:cNvPr id="8" name="Content Placeholder 2">
            <a:extLst>
              <a:ext uri="{FF2B5EF4-FFF2-40B4-BE49-F238E27FC236}">
                <a16:creationId xmlns:a16="http://schemas.microsoft.com/office/drawing/2014/main" id="{71739DE2-6B8E-4D32-BEA6-CF1C145E293D}"/>
              </a:ext>
            </a:extLst>
          </p:cNvPr>
          <p:cNvSpPr txBox="1">
            <a:spLocks/>
          </p:cNvSpPr>
          <p:nvPr/>
        </p:nvSpPr>
        <p:spPr>
          <a:xfrm>
            <a:off x="6160167" y="926230"/>
            <a:ext cx="3144253"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rgbClr val="FFFF00"/>
                </a:solidFill>
                <a:latin typeface="Bebas Neue" panose="020B0606020202050201" pitchFamily="34" charset="0"/>
                <a:cs typeface="Montserrat Black"/>
              </a:rPr>
              <a:t>EVENTSTORMING</a:t>
            </a:r>
          </a:p>
        </p:txBody>
      </p:sp>
      <p:sp>
        <p:nvSpPr>
          <p:cNvPr id="9" name="Content Placeholder 2">
            <a:extLst>
              <a:ext uri="{FF2B5EF4-FFF2-40B4-BE49-F238E27FC236}">
                <a16:creationId xmlns:a16="http://schemas.microsoft.com/office/drawing/2014/main" id="{8031F406-B5BB-4B83-8886-E687E6BB7D8C}"/>
              </a:ext>
            </a:extLst>
          </p:cNvPr>
          <p:cNvSpPr txBox="1">
            <a:spLocks/>
          </p:cNvSpPr>
          <p:nvPr/>
        </p:nvSpPr>
        <p:spPr>
          <a:xfrm>
            <a:off x="6384757" y="2155099"/>
            <a:ext cx="3144253"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rgbClr val="00B0F0"/>
                </a:solidFill>
                <a:latin typeface="Bebas Neue" panose="020B0606020202050201" pitchFamily="34" charset="0"/>
                <a:cs typeface="Montserrat Black"/>
              </a:rPr>
              <a:t>MODELLERING</a:t>
            </a:r>
          </a:p>
        </p:txBody>
      </p:sp>
      <p:sp>
        <p:nvSpPr>
          <p:cNvPr id="10" name="Content Placeholder 2">
            <a:extLst>
              <a:ext uri="{FF2B5EF4-FFF2-40B4-BE49-F238E27FC236}">
                <a16:creationId xmlns:a16="http://schemas.microsoft.com/office/drawing/2014/main" id="{D547AD14-3B13-4965-B6D9-283DF5B59AE2}"/>
              </a:ext>
            </a:extLst>
          </p:cNvPr>
          <p:cNvSpPr txBox="1">
            <a:spLocks/>
          </p:cNvSpPr>
          <p:nvPr/>
        </p:nvSpPr>
        <p:spPr>
          <a:xfrm>
            <a:off x="6801850" y="3430714"/>
            <a:ext cx="2382253"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rgbClr val="3DFF06"/>
                </a:solidFill>
                <a:latin typeface="Bebas Neue" panose="020B0606020202050201" pitchFamily="34" charset="0"/>
                <a:cs typeface="Montserrat Black"/>
              </a:rPr>
              <a:t>PROFIT</a:t>
            </a:r>
          </a:p>
        </p:txBody>
      </p:sp>
      <p:sp>
        <p:nvSpPr>
          <p:cNvPr id="3" name="Frihåndsform: figur 2">
            <a:extLst>
              <a:ext uri="{FF2B5EF4-FFF2-40B4-BE49-F238E27FC236}">
                <a16:creationId xmlns:a16="http://schemas.microsoft.com/office/drawing/2014/main" id="{BAEF8FAA-7DCD-40DD-8F7B-351E0E4BC9EB}"/>
              </a:ext>
            </a:extLst>
          </p:cNvPr>
          <p:cNvSpPr/>
          <p:nvPr/>
        </p:nvSpPr>
        <p:spPr>
          <a:xfrm>
            <a:off x="6112042" y="1596189"/>
            <a:ext cx="770021" cy="609600"/>
          </a:xfrm>
          <a:custGeom>
            <a:avLst/>
            <a:gdLst>
              <a:gd name="connsiteX0" fmla="*/ 770021 w 770021"/>
              <a:gd name="connsiteY0" fmla="*/ 0 h 609600"/>
              <a:gd name="connsiteX1" fmla="*/ 513347 w 770021"/>
              <a:gd name="connsiteY1" fmla="*/ 481264 h 609600"/>
              <a:gd name="connsiteX2" fmla="*/ 0 w 770021"/>
              <a:gd name="connsiteY2" fmla="*/ 609600 h 609600"/>
            </a:gdLst>
            <a:ahLst/>
            <a:cxnLst>
              <a:cxn ang="0">
                <a:pos x="connsiteX0" y="connsiteY0"/>
              </a:cxn>
              <a:cxn ang="0">
                <a:pos x="connsiteX1" y="connsiteY1"/>
              </a:cxn>
              <a:cxn ang="0">
                <a:pos x="connsiteX2" y="connsiteY2"/>
              </a:cxn>
            </a:cxnLst>
            <a:rect l="l" t="t" r="r" b="b"/>
            <a:pathLst>
              <a:path w="770021" h="609600">
                <a:moveTo>
                  <a:pt x="770021" y="0"/>
                </a:moveTo>
                <a:cubicBezTo>
                  <a:pt x="705852" y="189832"/>
                  <a:pt x="641684" y="379664"/>
                  <a:pt x="513347" y="481264"/>
                </a:cubicBezTo>
                <a:cubicBezTo>
                  <a:pt x="385010" y="582864"/>
                  <a:pt x="192505" y="596232"/>
                  <a:pt x="0" y="609600"/>
                </a:cubicBezTo>
              </a:path>
            </a:pathLst>
          </a:custGeom>
          <a:noFill/>
          <a:ln w="38100">
            <a:solidFill>
              <a:srgbClr val="FFFF00"/>
            </a:solidFill>
            <a:tailEnd type="triangle" w="lg"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Frihåndsform: figur 10">
            <a:extLst>
              <a:ext uri="{FF2B5EF4-FFF2-40B4-BE49-F238E27FC236}">
                <a16:creationId xmlns:a16="http://schemas.microsoft.com/office/drawing/2014/main" id="{1CD14172-A48A-4458-8F08-F371BEDC9F25}"/>
              </a:ext>
            </a:extLst>
          </p:cNvPr>
          <p:cNvSpPr/>
          <p:nvPr/>
        </p:nvSpPr>
        <p:spPr>
          <a:xfrm>
            <a:off x="6384757" y="2798930"/>
            <a:ext cx="770021" cy="609600"/>
          </a:xfrm>
          <a:custGeom>
            <a:avLst/>
            <a:gdLst>
              <a:gd name="connsiteX0" fmla="*/ 770021 w 770021"/>
              <a:gd name="connsiteY0" fmla="*/ 0 h 609600"/>
              <a:gd name="connsiteX1" fmla="*/ 513347 w 770021"/>
              <a:gd name="connsiteY1" fmla="*/ 481264 h 609600"/>
              <a:gd name="connsiteX2" fmla="*/ 0 w 770021"/>
              <a:gd name="connsiteY2" fmla="*/ 609600 h 609600"/>
            </a:gdLst>
            <a:ahLst/>
            <a:cxnLst>
              <a:cxn ang="0">
                <a:pos x="connsiteX0" y="connsiteY0"/>
              </a:cxn>
              <a:cxn ang="0">
                <a:pos x="connsiteX1" y="connsiteY1"/>
              </a:cxn>
              <a:cxn ang="0">
                <a:pos x="connsiteX2" y="connsiteY2"/>
              </a:cxn>
            </a:cxnLst>
            <a:rect l="l" t="t" r="r" b="b"/>
            <a:pathLst>
              <a:path w="770021" h="609600">
                <a:moveTo>
                  <a:pt x="770021" y="0"/>
                </a:moveTo>
                <a:cubicBezTo>
                  <a:pt x="705852" y="189832"/>
                  <a:pt x="641684" y="379664"/>
                  <a:pt x="513347" y="481264"/>
                </a:cubicBezTo>
                <a:cubicBezTo>
                  <a:pt x="385010" y="582864"/>
                  <a:pt x="192505" y="596232"/>
                  <a:pt x="0" y="609600"/>
                </a:cubicBezTo>
              </a:path>
            </a:pathLst>
          </a:custGeom>
          <a:noFill/>
          <a:ln w="38100">
            <a:solidFill>
              <a:srgbClr val="00B0F0"/>
            </a:solidFill>
            <a:tailEnd type="triangle" w="lg"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Frihåndsform: figur 11">
            <a:extLst>
              <a:ext uri="{FF2B5EF4-FFF2-40B4-BE49-F238E27FC236}">
                <a16:creationId xmlns:a16="http://schemas.microsoft.com/office/drawing/2014/main" id="{AB44329D-2D36-428D-9F0F-8D3A87E04EB3}"/>
              </a:ext>
            </a:extLst>
          </p:cNvPr>
          <p:cNvSpPr/>
          <p:nvPr/>
        </p:nvSpPr>
        <p:spPr>
          <a:xfrm>
            <a:off x="6801850" y="4041763"/>
            <a:ext cx="770021" cy="609600"/>
          </a:xfrm>
          <a:custGeom>
            <a:avLst/>
            <a:gdLst>
              <a:gd name="connsiteX0" fmla="*/ 770021 w 770021"/>
              <a:gd name="connsiteY0" fmla="*/ 0 h 609600"/>
              <a:gd name="connsiteX1" fmla="*/ 513347 w 770021"/>
              <a:gd name="connsiteY1" fmla="*/ 481264 h 609600"/>
              <a:gd name="connsiteX2" fmla="*/ 0 w 770021"/>
              <a:gd name="connsiteY2" fmla="*/ 609600 h 609600"/>
            </a:gdLst>
            <a:ahLst/>
            <a:cxnLst>
              <a:cxn ang="0">
                <a:pos x="connsiteX0" y="connsiteY0"/>
              </a:cxn>
              <a:cxn ang="0">
                <a:pos x="connsiteX1" y="connsiteY1"/>
              </a:cxn>
              <a:cxn ang="0">
                <a:pos x="connsiteX2" y="connsiteY2"/>
              </a:cxn>
            </a:cxnLst>
            <a:rect l="l" t="t" r="r" b="b"/>
            <a:pathLst>
              <a:path w="770021" h="609600">
                <a:moveTo>
                  <a:pt x="770021" y="0"/>
                </a:moveTo>
                <a:cubicBezTo>
                  <a:pt x="705852" y="189832"/>
                  <a:pt x="641684" y="379664"/>
                  <a:pt x="513347" y="481264"/>
                </a:cubicBezTo>
                <a:cubicBezTo>
                  <a:pt x="385010" y="582864"/>
                  <a:pt x="192505" y="596232"/>
                  <a:pt x="0" y="609600"/>
                </a:cubicBezTo>
              </a:path>
            </a:pathLst>
          </a:custGeom>
          <a:noFill/>
          <a:ln w="38100">
            <a:solidFill>
              <a:srgbClr val="3DFF06"/>
            </a:solidFill>
            <a:tailEnd type="triangle" w="lg"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07400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 grpId="0" animBg="1"/>
      <p:bldP spid="11" grpId="0" animBg="1"/>
      <p:bldP spid="1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MODULARISERING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4070679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VI MÅ PARTISJONERE DOMENET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264334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VI MÅ PARTISJONERE ORGANISASJONEN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3433923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SOSIOTEKNISK ARKITEKTUR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899191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BOUNDED CONTEXT</a:t>
            </a:r>
          </a:p>
        </p:txBody>
      </p:sp>
    </p:spTree>
    <p:extLst>
      <p:ext uri="{BB962C8B-B14F-4D97-AF65-F5344CB8AC3E}">
        <p14:creationId xmlns:p14="http://schemas.microsoft.com/office/powerpoint/2010/main" val="357757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HVA ER DET SOM GJØR DET VANSKELIG?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2222458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GYLDIGHETSOMRÅDE</a:t>
            </a:r>
            <a:r>
              <a:rPr lang="nb-NO" sz="8000" dirty="0">
                <a:solidFill>
                  <a:schemeClr val="bg1"/>
                </a:solidFill>
                <a:latin typeface="Bebas Neue" panose="020B0606020202050201" pitchFamily="34" charset="0"/>
                <a:cs typeface="Montserrat Black"/>
              </a:rPr>
              <a:t> FOR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EN MODELL OG ET SPRÅK</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8712172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STRATEGISK VALGT </a:t>
            </a:r>
            <a:r>
              <a:rPr lang="nb-NO" sz="8000" dirty="0">
                <a:solidFill>
                  <a:schemeClr val="bg1"/>
                </a:solidFill>
                <a:latin typeface="Bebas Neue" panose="020B0606020202050201" pitchFamily="34" charset="0"/>
                <a:cs typeface="Montserrat Black"/>
              </a:rPr>
              <a:t>GRENSE</a:t>
            </a:r>
          </a:p>
        </p:txBody>
      </p:sp>
    </p:spTree>
    <p:extLst>
      <p:ext uri="{BB962C8B-B14F-4D97-AF65-F5344CB8AC3E}">
        <p14:creationId xmlns:p14="http://schemas.microsoft.com/office/powerpoint/2010/main" val="2321607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UNNGÅ Å MODELLERE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HELE VERDEN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21061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HIGH COHESION</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LOW COUPLING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1828018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124</a:t>
            </a:fld>
            <a:endParaRPr lang="nb-NO"/>
          </a:p>
        </p:txBody>
      </p:sp>
      <p:pic>
        <p:nvPicPr>
          <p:cNvPr id="3" name="Picture 2" descr="A picture containing qr code&#10;&#10;Description automatically generated">
            <a:extLst>
              <a:ext uri="{FF2B5EF4-FFF2-40B4-BE49-F238E27FC236}">
                <a16:creationId xmlns:a16="http://schemas.microsoft.com/office/drawing/2014/main" id="{A85E113D-FC9F-B0AA-EC5E-8A4719657969}"/>
              </a:ext>
            </a:extLst>
          </p:cNvPr>
          <p:cNvPicPr>
            <a:picLocks noChangeAspect="1"/>
          </p:cNvPicPr>
          <p:nvPr/>
        </p:nvPicPr>
        <p:blipFill>
          <a:blip r:embed="rId3"/>
          <a:stretch>
            <a:fillRect/>
          </a:stretch>
        </p:blipFill>
        <p:spPr>
          <a:xfrm>
            <a:off x="0" y="-1143000"/>
            <a:ext cx="9144000" cy="9144000"/>
          </a:xfrm>
          <a:prstGeom prst="rect">
            <a:avLst/>
          </a:prstGeom>
        </p:spPr>
      </p:pic>
    </p:spTree>
    <p:extLst>
      <p:ext uri="{BB962C8B-B14F-4D97-AF65-F5344CB8AC3E}">
        <p14:creationId xmlns:p14="http://schemas.microsoft.com/office/powerpoint/2010/main" val="25707616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125</a:t>
            </a:fld>
            <a:endParaRPr lang="nb-NO"/>
          </a:p>
        </p:txBody>
      </p:sp>
      <p:pic>
        <p:nvPicPr>
          <p:cNvPr id="3" name="Graphic 2">
            <a:extLst>
              <a:ext uri="{FF2B5EF4-FFF2-40B4-BE49-F238E27FC236}">
                <a16:creationId xmlns:a16="http://schemas.microsoft.com/office/drawing/2014/main" id="{F238CEB1-E2DD-D0E8-1ADA-4E241DA44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5450" y="940955"/>
            <a:ext cx="5753100" cy="5003800"/>
          </a:xfrm>
          <a:prstGeom prst="rect">
            <a:avLst/>
          </a:prstGeom>
        </p:spPr>
      </p:pic>
    </p:spTree>
    <p:extLst>
      <p:ext uri="{BB962C8B-B14F-4D97-AF65-F5344CB8AC3E}">
        <p14:creationId xmlns:p14="http://schemas.microsoft.com/office/powerpoint/2010/main" val="7158204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TO VANLIGE MODELLERINGSFEIL</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8042791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#1</a:t>
            </a:r>
            <a:r>
              <a:rPr lang="nb-NO" sz="8000" dirty="0">
                <a:solidFill>
                  <a:schemeClr val="bg1"/>
                </a:solidFill>
                <a:latin typeface="Bebas Neue" panose="020B0606020202050201" pitchFamily="34" charset="0"/>
                <a:cs typeface="Montserrat Black"/>
              </a:rPr>
              <a:t> Å PRØVE Å FINNE ELEFANTENS SANNE NATUR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8404410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128</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#2</a:t>
            </a:r>
            <a:r>
              <a:rPr lang="nb-NO" sz="8000" dirty="0">
                <a:solidFill>
                  <a:schemeClr val="bg1"/>
                </a:solidFill>
                <a:latin typeface="Bebas Neue" panose="020B0606020202050201" pitchFamily="34" charset="0"/>
                <a:cs typeface="Montserrat Black"/>
              </a:rPr>
              <a:t> Å TRO AT DET BARE FINNES ÉN MODELL AV DOMENET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8716832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MODELLER ER IKKE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SANNE ELLER GALE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208116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HVORFOR BLIR DET OFTE </a:t>
            </a:r>
            <a:r>
              <a:rPr lang="nb-NO" sz="8000" dirty="0">
                <a:solidFill>
                  <a:srgbClr val="FFFF00"/>
                </a:solidFill>
                <a:latin typeface="Bebas Neue" panose="020B0606020202050201" pitchFamily="34" charset="0"/>
                <a:cs typeface="Montserrat Black"/>
              </a:rPr>
              <a:t>VANSKELIGERE OVER TID</a:t>
            </a:r>
            <a:r>
              <a:rPr lang="nb-NO" sz="8000" dirty="0">
                <a:solidFill>
                  <a:schemeClr val="bg1"/>
                </a:solidFill>
                <a:latin typeface="Bebas Neue" panose="020B0606020202050201" pitchFamily="34" charset="0"/>
                <a:cs typeface="Montserrat Black"/>
              </a:rPr>
              <a: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6582032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MODELLER ER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NYTTIGE FORENKLINGER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8947483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MODELLER ER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MER ELLER MINDRE </a:t>
            </a:r>
            <a:r>
              <a:rPr lang="nb-NO" sz="8000" dirty="0">
                <a:solidFill>
                  <a:srgbClr val="FFFF00"/>
                </a:solidFill>
                <a:latin typeface="Bebas Neue" panose="020B0606020202050201" pitchFamily="34" charset="0"/>
                <a:cs typeface="Montserrat Black"/>
              </a:rPr>
              <a:t>EGNET</a:t>
            </a:r>
          </a:p>
        </p:txBody>
      </p:sp>
    </p:spTree>
    <p:extLst>
      <p:ext uri="{BB962C8B-B14F-4D97-AF65-F5344CB8AC3E}">
        <p14:creationId xmlns:p14="http://schemas.microsoft.com/office/powerpoint/2010/main" val="6996747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MODELLER ER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MER ELLER MINDRE </a:t>
            </a:r>
            <a:r>
              <a:rPr lang="nb-NO" sz="8000" dirty="0">
                <a:solidFill>
                  <a:srgbClr val="FFFF00"/>
                </a:solidFill>
                <a:latin typeface="Bebas Neue" panose="020B0606020202050201" pitchFamily="34" charset="0"/>
                <a:cs typeface="Montserrat Black"/>
              </a:rPr>
              <a:t>NYTTIGE</a:t>
            </a:r>
          </a:p>
        </p:txBody>
      </p:sp>
    </p:spTree>
    <p:extLst>
      <p:ext uri="{BB962C8B-B14F-4D97-AF65-F5344CB8AC3E}">
        <p14:creationId xmlns:p14="http://schemas.microsoft.com/office/powerpoint/2010/main" val="7795516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MODELLER ER </a:t>
            </a:r>
            <a:r>
              <a:rPr lang="nb-NO" sz="8000" dirty="0">
                <a:solidFill>
                  <a:srgbClr val="FFFF00"/>
                </a:solidFill>
                <a:latin typeface="Bebas Neue" panose="020B0606020202050201" pitchFamily="34" charset="0"/>
                <a:cs typeface="Montserrat Black"/>
              </a:rPr>
              <a:t>LOKALE</a:t>
            </a:r>
          </a:p>
        </p:txBody>
      </p:sp>
    </p:spTree>
    <p:extLst>
      <p:ext uri="{BB962C8B-B14F-4D97-AF65-F5344CB8AC3E}">
        <p14:creationId xmlns:p14="http://schemas.microsoft.com/office/powerpoint/2010/main" val="35079719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UBIQUITOUS LANGUAGE</a:t>
            </a:r>
          </a:p>
        </p:txBody>
      </p:sp>
    </p:spTree>
    <p:extLst>
      <p:ext uri="{BB962C8B-B14F-4D97-AF65-F5344CB8AC3E}">
        <p14:creationId xmlns:p14="http://schemas.microsoft.com/office/powerpoint/2010/main" val="11650783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FELLES OG ENTYDIG SPRÅK </a:t>
            </a:r>
            <a:r>
              <a:rPr lang="nb-NO" sz="8000" dirty="0">
                <a:solidFill>
                  <a:srgbClr val="FFFF00"/>
                </a:solidFill>
                <a:latin typeface="Bebas Neue" panose="020B0606020202050201" pitchFamily="34" charset="0"/>
                <a:cs typeface="Montserrat Black"/>
              </a:rPr>
              <a:t>INNEN EN BOUNDED CONTEXT</a:t>
            </a:r>
          </a:p>
        </p:txBody>
      </p:sp>
    </p:spTree>
    <p:extLst>
      <p:ext uri="{BB962C8B-B14F-4D97-AF65-F5344CB8AC3E}">
        <p14:creationId xmlns:p14="http://schemas.microsoft.com/office/powerpoint/2010/main" val="37361172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HVORFOR ER SPRÅK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SÅ VIKTIG?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8183402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137</a:t>
            </a:fld>
            <a:endParaRPr lang="nb-NO"/>
          </a:p>
        </p:txBody>
      </p:sp>
      <p:sp>
        <p:nvSpPr>
          <p:cNvPr id="8"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latin typeface="Bebas Neue" panose="020B0606020202050201" pitchFamily="34" charset="0"/>
                <a:cs typeface="Montserrat SemiBold"/>
              </a:rPr>
              <a:t>HISTORIEN OM </a:t>
            </a:r>
            <a:r>
              <a:rPr lang="nb-NO" sz="8000" dirty="0">
                <a:solidFill>
                  <a:srgbClr val="FF0000"/>
                </a:solidFill>
                <a:latin typeface="Bebas Neue" panose="020B0606020202050201" pitchFamily="34" charset="0"/>
                <a:cs typeface="Montserrat SemiBold"/>
              </a:rPr>
              <a:t>EQUEST</a:t>
            </a:r>
          </a:p>
        </p:txBody>
      </p:sp>
    </p:spTree>
    <p:extLst>
      <p:ext uri="{BB962C8B-B14F-4D97-AF65-F5344CB8AC3E}">
        <p14:creationId xmlns:p14="http://schemas.microsoft.com/office/powerpoint/2010/main" val="31956340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138</a:t>
            </a:fld>
            <a:endParaRPr lang="nb-NO"/>
          </a:p>
        </p:txBody>
      </p:sp>
      <p:pic>
        <p:nvPicPr>
          <p:cNvPr id="7" name="Picture 1" descr="hors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968500"/>
            <a:ext cx="2730500" cy="2921000"/>
          </a:xfrm>
          <a:prstGeom prst="rect">
            <a:avLst/>
          </a:prstGeom>
        </p:spPr>
      </p:pic>
      <p:sp>
        <p:nvSpPr>
          <p:cNvPr id="9" name="Content Placeholder 2"/>
          <p:cNvSpPr txBox="1">
            <a:spLocks/>
          </p:cNvSpPr>
          <p:nvPr/>
        </p:nvSpPr>
        <p:spPr>
          <a:xfrm>
            <a:off x="1" y="288599"/>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latin typeface="Bebas Neue" panose="020B0606020202050201" pitchFamily="34" charset="0"/>
                <a:cs typeface="Montserrat SemiBold"/>
              </a:rPr>
              <a:t>EN HEST</a:t>
            </a:r>
          </a:p>
        </p:txBody>
      </p:sp>
    </p:spTree>
    <p:extLst>
      <p:ext uri="{BB962C8B-B14F-4D97-AF65-F5344CB8AC3E}">
        <p14:creationId xmlns:p14="http://schemas.microsoft.com/office/powerpoint/2010/main" val="29548020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139</a:t>
            </a:fld>
            <a:endParaRPr lang="nb-NO"/>
          </a:p>
        </p:txBody>
      </p:sp>
      <p:sp>
        <p:nvSpPr>
          <p:cNvPr id="8" name="Content Placeholder 2"/>
          <p:cNvSpPr>
            <a:spLocks noGrp="1"/>
          </p:cNvSpPr>
          <p:nvPr>
            <p:ph idx="1"/>
          </p:nvPr>
        </p:nvSpPr>
        <p:spPr>
          <a:xfrm>
            <a:off x="0" y="288000"/>
            <a:ext cx="9144000" cy="617746"/>
          </a:xfrm>
        </p:spPr>
        <p:txBody>
          <a:bodyPr>
            <a:noAutofit/>
          </a:bodyPr>
          <a:lstStyle/>
          <a:p>
            <a:pPr marL="0" indent="0" algn="ctr">
              <a:buNone/>
            </a:pPr>
            <a:r>
              <a:rPr lang="nb-NO" sz="8000" dirty="0">
                <a:latin typeface="Bebas Neue" panose="020B0606020202050201" pitchFamily="34" charset="0"/>
                <a:cs typeface="Montserrat SemiBold"/>
              </a:rPr>
              <a:t>EN </a:t>
            </a:r>
            <a:r>
              <a:rPr lang="nb-NO" sz="8000" dirty="0">
                <a:solidFill>
                  <a:srgbClr val="FF0000"/>
                </a:solidFill>
                <a:latin typeface="Bebas Neue" panose="020B0606020202050201" pitchFamily="34" charset="0"/>
                <a:cs typeface="Montserrat SemiBold"/>
              </a:rPr>
              <a:t>NY</a:t>
            </a:r>
            <a:r>
              <a:rPr lang="nb-NO" sz="8000" dirty="0">
                <a:latin typeface="Bebas Neue" panose="020B0606020202050201" pitchFamily="34" charset="0"/>
                <a:cs typeface="Montserrat SemiBold"/>
              </a:rPr>
              <a:t> HEST</a:t>
            </a:r>
          </a:p>
        </p:txBody>
      </p:sp>
      <p:pic>
        <p:nvPicPr>
          <p:cNvPr id="10" name="Picture 2" descr="donkey-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700" y="2235200"/>
            <a:ext cx="3009900" cy="2387600"/>
          </a:xfrm>
          <a:prstGeom prst="rect">
            <a:avLst/>
          </a:prstGeom>
        </p:spPr>
      </p:pic>
    </p:spTree>
    <p:extLst>
      <p:ext uri="{BB962C8B-B14F-4D97-AF65-F5344CB8AC3E}">
        <p14:creationId xmlns:p14="http://schemas.microsoft.com/office/powerpoint/2010/main" val="2223453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OPPHOPNING AV </a:t>
            </a:r>
            <a:r>
              <a:rPr lang="nb-NO" sz="8000" dirty="0">
                <a:solidFill>
                  <a:srgbClr val="FFFF00"/>
                </a:solidFill>
                <a:latin typeface="Bebas Neue" panose="020B0606020202050201" pitchFamily="34" charset="0"/>
                <a:cs typeface="Montserrat Black"/>
              </a:rPr>
              <a:t>KOMPLEKSITET</a:t>
            </a:r>
          </a:p>
        </p:txBody>
      </p:sp>
    </p:spTree>
    <p:extLst>
      <p:ext uri="{BB962C8B-B14F-4D97-AF65-F5344CB8AC3E}">
        <p14:creationId xmlns:p14="http://schemas.microsoft.com/office/powerpoint/2010/main" val="30468472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140</a:t>
            </a:fld>
            <a:endParaRPr lang="nb-NO"/>
          </a:p>
        </p:txBody>
      </p:sp>
      <p:sp>
        <p:nvSpPr>
          <p:cNvPr id="5" name="Content Placeholder 2"/>
          <p:cNvSpPr>
            <a:spLocks noGrp="1"/>
          </p:cNvSpPr>
          <p:nvPr>
            <p:ph idx="1"/>
          </p:nvPr>
        </p:nvSpPr>
        <p:spPr>
          <a:xfrm>
            <a:off x="1" y="288000"/>
            <a:ext cx="9144000" cy="617746"/>
          </a:xfrm>
        </p:spPr>
        <p:txBody>
          <a:bodyPr>
            <a:noAutofit/>
          </a:bodyPr>
          <a:lstStyle/>
          <a:p>
            <a:pPr marL="0" indent="0" algn="ctr">
              <a:buNone/>
            </a:pPr>
            <a:r>
              <a:rPr lang="nb-NO" sz="8000" dirty="0">
                <a:latin typeface="Bebas Neue" panose="020B0606020202050201" pitchFamily="34" charset="0"/>
                <a:cs typeface="Montserrat SemiBold"/>
              </a:rPr>
              <a:t>EN </a:t>
            </a:r>
            <a:r>
              <a:rPr lang="nb-NO" sz="8000" dirty="0">
                <a:solidFill>
                  <a:srgbClr val="FF0000"/>
                </a:solidFill>
                <a:latin typeface="Bebas Neue" panose="020B0606020202050201" pitchFamily="34" charset="0"/>
                <a:cs typeface="Montserrat SemiBold"/>
              </a:rPr>
              <a:t>KORT</a:t>
            </a:r>
            <a:r>
              <a:rPr lang="nb-NO" sz="8000" dirty="0">
                <a:latin typeface="Bebas Neue" panose="020B0606020202050201" pitchFamily="34" charset="0"/>
                <a:cs typeface="Montserrat SemiBold"/>
              </a:rPr>
              <a:t>, </a:t>
            </a:r>
            <a:r>
              <a:rPr lang="nb-NO" sz="8000" dirty="0">
                <a:solidFill>
                  <a:srgbClr val="FF0000"/>
                </a:solidFill>
                <a:latin typeface="Bebas Neue" panose="020B0606020202050201" pitchFamily="34" charset="0"/>
                <a:cs typeface="Montserrat SemiBold"/>
              </a:rPr>
              <a:t>STERK</a:t>
            </a:r>
            <a:r>
              <a:rPr lang="nb-NO" sz="8000" dirty="0">
                <a:latin typeface="Bebas Neue" panose="020B0606020202050201" pitchFamily="34" charset="0"/>
                <a:cs typeface="Montserrat SemiBold"/>
              </a:rPr>
              <a:t> OG </a:t>
            </a:r>
            <a:r>
              <a:rPr lang="nb-NO" sz="8000" dirty="0">
                <a:solidFill>
                  <a:srgbClr val="FF0000"/>
                </a:solidFill>
                <a:latin typeface="Bebas Neue" panose="020B0606020202050201" pitchFamily="34" charset="0"/>
                <a:cs typeface="Montserrat SemiBold"/>
              </a:rPr>
              <a:t>STA</a:t>
            </a:r>
            <a:r>
              <a:rPr lang="nb-NO" sz="8000" dirty="0">
                <a:latin typeface="Bebas Neue" panose="020B0606020202050201" pitchFamily="34" charset="0"/>
                <a:cs typeface="Montserrat SemiBold"/>
              </a:rPr>
              <a:t> HEST</a:t>
            </a:r>
          </a:p>
        </p:txBody>
      </p:sp>
      <p:pic>
        <p:nvPicPr>
          <p:cNvPr id="7" name="Picture 2" descr="donkey-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700" y="2235200"/>
            <a:ext cx="3009900" cy="2387600"/>
          </a:xfrm>
          <a:prstGeom prst="rect">
            <a:avLst/>
          </a:prstGeom>
        </p:spPr>
      </p:pic>
    </p:spTree>
    <p:extLst>
      <p:ext uri="{BB962C8B-B14F-4D97-AF65-F5344CB8AC3E}">
        <p14:creationId xmlns:p14="http://schemas.microsoft.com/office/powerpoint/2010/main" val="42850081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141</a:t>
            </a:fld>
            <a:endParaRPr lang="nb-NO"/>
          </a:p>
        </p:txBody>
      </p:sp>
      <p:sp>
        <p:nvSpPr>
          <p:cNvPr id="5" name="Content Placeholder 2"/>
          <p:cNvSpPr>
            <a:spLocks noGrp="1"/>
          </p:cNvSpPr>
          <p:nvPr>
            <p:ph idx="1"/>
          </p:nvPr>
        </p:nvSpPr>
        <p:spPr>
          <a:xfrm>
            <a:off x="0" y="288000"/>
            <a:ext cx="9143999" cy="617746"/>
          </a:xfrm>
        </p:spPr>
        <p:txBody>
          <a:bodyPr>
            <a:noAutofit/>
          </a:bodyPr>
          <a:lstStyle/>
          <a:p>
            <a:pPr marL="0" indent="0" algn="ctr">
              <a:buNone/>
            </a:pPr>
            <a:r>
              <a:rPr lang="nb-NO" sz="8000" dirty="0">
                <a:latin typeface="Bebas Neue" panose="020B0606020202050201" pitchFamily="34" charset="0"/>
                <a:cs typeface="Montserrat SemiBold"/>
              </a:rPr>
              <a:t>EN HEST?</a:t>
            </a:r>
          </a:p>
        </p:txBody>
      </p:sp>
    </p:spTree>
    <p:extLst>
      <p:ext uri="{BB962C8B-B14F-4D97-AF65-F5344CB8AC3E}">
        <p14:creationId xmlns:p14="http://schemas.microsoft.com/office/powerpoint/2010/main" val="7294156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4D05AF79-1043-40F3-9BA0-02E7E06B49F6}"/>
              </a:ext>
            </a:extLst>
          </p:cNvPr>
          <p:cNvSpPr txBox="1">
            <a:spLocks/>
          </p:cNvSpPr>
          <p:nvPr/>
        </p:nvSpPr>
        <p:spPr>
          <a:xfrm>
            <a:off x="0" y="288000"/>
            <a:ext cx="914399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latin typeface="Bebas Neue" panose="020B0606020202050201" pitchFamily="34" charset="0"/>
                <a:cs typeface="Montserrat SemiBold"/>
              </a:rPr>
              <a:t>EN HEST?</a:t>
            </a:r>
          </a:p>
        </p:txBody>
      </p:sp>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142</a:t>
            </a:fld>
            <a:endParaRPr lang="nb-NO"/>
          </a:p>
        </p:txBody>
      </p:sp>
      <p:pic>
        <p:nvPicPr>
          <p:cNvPr id="5" name="Picture 1" descr="hors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968500"/>
            <a:ext cx="2730500" cy="2921000"/>
          </a:xfrm>
          <a:prstGeom prst="rect">
            <a:avLst/>
          </a:prstGeom>
        </p:spPr>
      </p:pic>
    </p:spTree>
    <p:extLst>
      <p:ext uri="{BB962C8B-B14F-4D97-AF65-F5344CB8AC3E}">
        <p14:creationId xmlns:p14="http://schemas.microsoft.com/office/powerpoint/2010/main" val="2587101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143</a:t>
            </a:fld>
            <a:endParaRPr lang="nb-NO"/>
          </a:p>
        </p:txBody>
      </p:sp>
      <p:pic>
        <p:nvPicPr>
          <p:cNvPr id="5" name="Picture 1" descr="hors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76" y="1968500"/>
            <a:ext cx="2730500" cy="2921000"/>
          </a:xfrm>
          <a:prstGeom prst="rect">
            <a:avLst/>
          </a:prstGeom>
        </p:spPr>
      </p:pic>
      <p:pic>
        <p:nvPicPr>
          <p:cNvPr id="8" name="Picture 2" descr="donkey-on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0910" y="2235200"/>
            <a:ext cx="3009900" cy="2387600"/>
          </a:xfrm>
          <a:prstGeom prst="rect">
            <a:avLst/>
          </a:prstGeom>
        </p:spPr>
      </p:pic>
      <p:sp>
        <p:nvSpPr>
          <p:cNvPr id="9" name="Content Placeholder 2"/>
          <p:cNvSpPr txBox="1">
            <a:spLocks/>
          </p:cNvSpPr>
          <p:nvPr/>
        </p:nvSpPr>
        <p:spPr>
          <a:xfrm>
            <a:off x="362885" y="2663933"/>
            <a:ext cx="854296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9600" dirty="0">
                <a:latin typeface="Montserrat SemiBold"/>
                <a:cs typeface="Montserrat SemiBold"/>
              </a:rPr>
              <a:t>+</a:t>
            </a:r>
          </a:p>
        </p:txBody>
      </p:sp>
      <p:sp>
        <p:nvSpPr>
          <p:cNvPr id="3" name="Plassholder for innhold 2">
            <a:extLst>
              <a:ext uri="{FF2B5EF4-FFF2-40B4-BE49-F238E27FC236}">
                <a16:creationId xmlns:a16="http://schemas.microsoft.com/office/drawing/2014/main" id="{4C7276AE-F27B-4ADA-9F78-55DD1DF2DAE4}"/>
              </a:ext>
            </a:extLst>
          </p:cNvPr>
          <p:cNvSpPr>
            <a:spLocks noGrp="1"/>
          </p:cNvSpPr>
          <p:nvPr>
            <p:ph idx="1"/>
          </p:nvPr>
        </p:nvSpPr>
        <p:spPr/>
        <p:txBody>
          <a:bodyPr/>
          <a:lstStyle/>
          <a:p>
            <a:endParaRPr lang="nb-NO"/>
          </a:p>
        </p:txBody>
      </p:sp>
      <p:sp>
        <p:nvSpPr>
          <p:cNvPr id="10" name="Content Placeholder 2">
            <a:extLst>
              <a:ext uri="{FF2B5EF4-FFF2-40B4-BE49-F238E27FC236}">
                <a16:creationId xmlns:a16="http://schemas.microsoft.com/office/drawing/2014/main" id="{22F82688-B6F4-4AFB-8402-71F94C34A9B3}"/>
              </a:ext>
            </a:extLst>
          </p:cNvPr>
          <p:cNvSpPr txBox="1">
            <a:spLocks/>
          </p:cNvSpPr>
          <p:nvPr/>
        </p:nvSpPr>
        <p:spPr>
          <a:xfrm>
            <a:off x="0" y="288000"/>
            <a:ext cx="914399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latin typeface="Bebas Neue" panose="020B0606020202050201" pitchFamily="34" charset="0"/>
                <a:cs typeface="Montserrat SemiBold"/>
              </a:rPr>
              <a:t>EN HEST?</a:t>
            </a:r>
          </a:p>
        </p:txBody>
      </p:sp>
    </p:spTree>
    <p:extLst>
      <p:ext uri="{BB962C8B-B14F-4D97-AF65-F5344CB8AC3E}">
        <p14:creationId xmlns:p14="http://schemas.microsoft.com/office/powerpoint/2010/main" val="32808760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144</a:t>
            </a:fld>
            <a:endParaRPr lang="nb-NO"/>
          </a:p>
        </p:txBody>
      </p:sp>
      <p:pic>
        <p:nvPicPr>
          <p:cNvPr id="5" name="Picture 1" descr="hors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968500"/>
            <a:ext cx="2730500" cy="2921000"/>
          </a:xfrm>
          <a:prstGeom prst="rect">
            <a:avLst/>
          </a:prstGeom>
        </p:spPr>
      </p:pic>
      <p:sp>
        <p:nvSpPr>
          <p:cNvPr id="7" name="Content Placeholder 2"/>
          <p:cNvSpPr>
            <a:spLocks noGrp="1"/>
          </p:cNvSpPr>
          <p:nvPr>
            <p:ph idx="1"/>
          </p:nvPr>
        </p:nvSpPr>
        <p:spPr>
          <a:xfrm>
            <a:off x="0" y="288000"/>
            <a:ext cx="9143999" cy="617746"/>
          </a:xfrm>
        </p:spPr>
        <p:txBody>
          <a:bodyPr>
            <a:noAutofit/>
          </a:bodyPr>
          <a:lstStyle/>
          <a:p>
            <a:pPr marL="0" indent="0" algn="ctr">
              <a:buNone/>
            </a:pPr>
            <a:r>
              <a:rPr lang="nb-NO" sz="8000" dirty="0">
                <a:latin typeface="Bebas Neue" panose="020B0606020202050201" pitchFamily="34" charset="0"/>
                <a:cs typeface="Montserrat SemiBold"/>
              </a:rPr>
              <a:t>EN </a:t>
            </a:r>
            <a:r>
              <a:rPr lang="nb-NO" sz="8000" dirty="0">
                <a:solidFill>
                  <a:srgbClr val="FF0000"/>
                </a:solidFill>
                <a:latin typeface="Bebas Neue" panose="020B0606020202050201" pitchFamily="34" charset="0"/>
                <a:cs typeface="Montserrat SemiBold"/>
              </a:rPr>
              <a:t>VANLIG</a:t>
            </a:r>
            <a:r>
              <a:rPr lang="nb-NO" sz="8000" dirty="0">
                <a:latin typeface="Bebas Neue" panose="020B0606020202050201" pitchFamily="34" charset="0"/>
                <a:cs typeface="Montserrat SemiBold"/>
              </a:rPr>
              <a:t> HEST</a:t>
            </a:r>
          </a:p>
        </p:txBody>
      </p:sp>
    </p:spTree>
    <p:extLst>
      <p:ext uri="{BB962C8B-B14F-4D97-AF65-F5344CB8AC3E}">
        <p14:creationId xmlns:p14="http://schemas.microsoft.com/office/powerpoint/2010/main" val="29491447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145</a:t>
            </a:fld>
            <a:endParaRPr lang="nb-NO"/>
          </a:p>
        </p:txBody>
      </p:sp>
      <p:pic>
        <p:nvPicPr>
          <p:cNvPr id="5" name="Picture 1" descr="hors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968500"/>
            <a:ext cx="2730500" cy="2921000"/>
          </a:xfrm>
          <a:prstGeom prst="rect">
            <a:avLst/>
          </a:prstGeom>
        </p:spPr>
      </p:pic>
      <p:sp>
        <p:nvSpPr>
          <p:cNvPr id="7" name="Content Placeholder 2"/>
          <p:cNvSpPr>
            <a:spLocks noGrp="1"/>
          </p:cNvSpPr>
          <p:nvPr>
            <p:ph idx="1"/>
          </p:nvPr>
        </p:nvSpPr>
        <p:spPr>
          <a:xfrm>
            <a:off x="0" y="288000"/>
            <a:ext cx="9143999" cy="617746"/>
          </a:xfrm>
        </p:spPr>
        <p:txBody>
          <a:bodyPr>
            <a:noAutofit/>
          </a:bodyPr>
          <a:lstStyle/>
          <a:p>
            <a:pPr marL="0" indent="0" algn="ctr">
              <a:buNone/>
            </a:pPr>
            <a:r>
              <a:rPr lang="nb-NO" sz="8000" dirty="0">
                <a:latin typeface="Bebas Neue" panose="020B0606020202050201" pitchFamily="34" charset="0"/>
                <a:cs typeface="Montserrat SemiBold"/>
              </a:rPr>
              <a:t>EN </a:t>
            </a:r>
            <a:r>
              <a:rPr lang="nb-NO" sz="8000" dirty="0">
                <a:solidFill>
                  <a:srgbClr val="FF0000"/>
                </a:solidFill>
                <a:latin typeface="Bebas Neue" panose="020B0606020202050201" pitchFamily="34" charset="0"/>
                <a:cs typeface="Montserrat SemiBold"/>
              </a:rPr>
              <a:t>ALMINNELIG</a:t>
            </a:r>
            <a:r>
              <a:rPr lang="nb-NO" sz="8000" dirty="0">
                <a:latin typeface="Bebas Neue" panose="020B0606020202050201" pitchFamily="34" charset="0"/>
                <a:cs typeface="Montserrat SemiBold"/>
              </a:rPr>
              <a:t> HEST</a:t>
            </a:r>
          </a:p>
        </p:txBody>
      </p:sp>
    </p:spTree>
    <p:extLst>
      <p:ext uri="{BB962C8B-B14F-4D97-AF65-F5344CB8AC3E}">
        <p14:creationId xmlns:p14="http://schemas.microsoft.com/office/powerpoint/2010/main" val="19777707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146</a:t>
            </a:fld>
            <a:endParaRPr lang="nb-NO"/>
          </a:p>
        </p:txBody>
      </p:sp>
      <p:pic>
        <p:nvPicPr>
          <p:cNvPr id="5" name="Picture 1" descr="hors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968500"/>
            <a:ext cx="2730500" cy="2921000"/>
          </a:xfrm>
          <a:prstGeom prst="rect">
            <a:avLst/>
          </a:prstGeom>
        </p:spPr>
      </p:pic>
      <p:sp>
        <p:nvSpPr>
          <p:cNvPr id="7" name="Content Placeholder 2"/>
          <p:cNvSpPr>
            <a:spLocks noGrp="1"/>
          </p:cNvSpPr>
          <p:nvPr>
            <p:ph idx="1"/>
          </p:nvPr>
        </p:nvSpPr>
        <p:spPr>
          <a:xfrm>
            <a:off x="0" y="288000"/>
            <a:ext cx="9143999" cy="617746"/>
          </a:xfrm>
        </p:spPr>
        <p:txBody>
          <a:bodyPr>
            <a:noAutofit/>
          </a:bodyPr>
          <a:lstStyle/>
          <a:p>
            <a:pPr marL="0" indent="0" algn="ctr">
              <a:buNone/>
            </a:pPr>
            <a:r>
              <a:rPr lang="nb-NO" sz="8000" dirty="0">
                <a:latin typeface="Bebas Neue" panose="020B0606020202050201" pitchFamily="34" charset="0"/>
                <a:cs typeface="Montserrat SemiBold"/>
              </a:rPr>
              <a:t>EN </a:t>
            </a:r>
            <a:r>
              <a:rPr lang="nb-NO" sz="8000" dirty="0">
                <a:solidFill>
                  <a:srgbClr val="FF0000"/>
                </a:solidFill>
                <a:latin typeface="Bebas Neue" panose="020B0606020202050201" pitchFamily="34" charset="0"/>
                <a:cs typeface="Montserrat SemiBold"/>
              </a:rPr>
              <a:t>TYPISK</a:t>
            </a:r>
            <a:r>
              <a:rPr lang="nb-NO" sz="8000" dirty="0">
                <a:latin typeface="Bebas Neue" panose="020B0606020202050201" pitchFamily="34" charset="0"/>
                <a:cs typeface="Montserrat SemiBold"/>
              </a:rPr>
              <a:t> HEST</a:t>
            </a:r>
          </a:p>
        </p:txBody>
      </p:sp>
    </p:spTree>
    <p:extLst>
      <p:ext uri="{BB962C8B-B14F-4D97-AF65-F5344CB8AC3E}">
        <p14:creationId xmlns:p14="http://schemas.microsoft.com/office/powerpoint/2010/main" val="16044323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147</a:t>
            </a:fld>
            <a:endParaRPr lang="nb-NO"/>
          </a:p>
        </p:txBody>
      </p:sp>
      <p:pic>
        <p:nvPicPr>
          <p:cNvPr id="5" name="Picture 1" descr="hors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968500"/>
            <a:ext cx="2730500" cy="2921000"/>
          </a:xfrm>
          <a:prstGeom prst="rect">
            <a:avLst/>
          </a:prstGeom>
        </p:spPr>
      </p:pic>
      <p:sp>
        <p:nvSpPr>
          <p:cNvPr id="7" name="Content Placeholder 2"/>
          <p:cNvSpPr>
            <a:spLocks noGrp="1"/>
          </p:cNvSpPr>
          <p:nvPr>
            <p:ph idx="1"/>
          </p:nvPr>
        </p:nvSpPr>
        <p:spPr>
          <a:xfrm>
            <a:off x="0" y="288000"/>
            <a:ext cx="9143999" cy="617746"/>
          </a:xfrm>
        </p:spPr>
        <p:txBody>
          <a:bodyPr>
            <a:noAutofit/>
          </a:bodyPr>
          <a:lstStyle/>
          <a:p>
            <a:pPr marL="0" indent="0" algn="ctr">
              <a:buNone/>
            </a:pPr>
            <a:r>
              <a:rPr lang="nb-NO" sz="8000" dirty="0">
                <a:latin typeface="Bebas Neue" panose="020B0606020202050201" pitchFamily="34" charset="0"/>
                <a:cs typeface="Montserrat SemiBold"/>
              </a:rPr>
              <a:t>EN </a:t>
            </a:r>
            <a:r>
              <a:rPr lang="nb-NO" sz="8000" dirty="0">
                <a:solidFill>
                  <a:srgbClr val="FF0000"/>
                </a:solidFill>
                <a:latin typeface="Bebas Neue" panose="020B0606020202050201" pitchFamily="34" charset="0"/>
                <a:cs typeface="Montserrat SemiBold"/>
              </a:rPr>
              <a:t>EKTE</a:t>
            </a:r>
            <a:r>
              <a:rPr lang="nb-NO" sz="8000" dirty="0">
                <a:latin typeface="Bebas Neue" panose="020B0606020202050201" pitchFamily="34" charset="0"/>
                <a:cs typeface="Montserrat SemiBold"/>
              </a:rPr>
              <a:t> HEST</a:t>
            </a:r>
          </a:p>
        </p:txBody>
      </p:sp>
    </p:spTree>
    <p:extLst>
      <p:ext uri="{BB962C8B-B14F-4D97-AF65-F5344CB8AC3E}">
        <p14:creationId xmlns:p14="http://schemas.microsoft.com/office/powerpoint/2010/main" val="32027602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148</a:t>
            </a:fld>
            <a:endParaRPr lang="nb-NO"/>
          </a:p>
        </p:txBody>
      </p:sp>
      <p:pic>
        <p:nvPicPr>
          <p:cNvPr id="5" name="Picture 1" descr="hors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968500"/>
            <a:ext cx="2730500" cy="2921000"/>
          </a:xfrm>
          <a:prstGeom prst="rect">
            <a:avLst/>
          </a:prstGeom>
        </p:spPr>
      </p:pic>
      <p:sp>
        <p:nvSpPr>
          <p:cNvPr id="7" name="Content Placeholder 2"/>
          <p:cNvSpPr>
            <a:spLocks noGrp="1"/>
          </p:cNvSpPr>
          <p:nvPr>
            <p:ph idx="1"/>
          </p:nvPr>
        </p:nvSpPr>
        <p:spPr>
          <a:xfrm>
            <a:off x="0" y="288000"/>
            <a:ext cx="9143999" cy="617746"/>
          </a:xfrm>
        </p:spPr>
        <p:txBody>
          <a:bodyPr>
            <a:noAutofit/>
          </a:bodyPr>
          <a:lstStyle/>
          <a:p>
            <a:pPr marL="0" indent="0" algn="ctr">
              <a:buNone/>
            </a:pPr>
            <a:r>
              <a:rPr lang="nb-NO" sz="8000" dirty="0">
                <a:latin typeface="Bebas Neue" panose="020B0606020202050201" pitchFamily="34" charset="0"/>
                <a:cs typeface="Montserrat SemiBold"/>
              </a:rPr>
              <a:t>EN </a:t>
            </a:r>
            <a:r>
              <a:rPr lang="nb-NO" sz="8000" dirty="0">
                <a:solidFill>
                  <a:srgbClr val="FF0000"/>
                </a:solidFill>
                <a:latin typeface="Bebas Neue" panose="020B0606020202050201" pitchFamily="34" charset="0"/>
                <a:cs typeface="Montserrat SemiBold"/>
              </a:rPr>
              <a:t>GAMMELDAGS</a:t>
            </a:r>
            <a:r>
              <a:rPr lang="nb-NO" sz="8000" dirty="0">
                <a:latin typeface="Bebas Neue" panose="020B0606020202050201" pitchFamily="34" charset="0"/>
                <a:cs typeface="Montserrat SemiBold"/>
              </a:rPr>
              <a:t> HEST</a:t>
            </a:r>
          </a:p>
        </p:txBody>
      </p:sp>
    </p:spTree>
    <p:extLst>
      <p:ext uri="{BB962C8B-B14F-4D97-AF65-F5344CB8AC3E}">
        <p14:creationId xmlns:p14="http://schemas.microsoft.com/office/powerpoint/2010/main" val="6551733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149</a:t>
            </a:fld>
            <a:endParaRPr lang="nb-NO"/>
          </a:p>
        </p:txBody>
      </p:sp>
      <p:pic>
        <p:nvPicPr>
          <p:cNvPr id="5" name="Picture 1" descr="hors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968500"/>
            <a:ext cx="2730500" cy="2921000"/>
          </a:xfrm>
          <a:prstGeom prst="rect">
            <a:avLst/>
          </a:prstGeom>
        </p:spPr>
      </p:pic>
      <p:sp>
        <p:nvSpPr>
          <p:cNvPr id="7" name="Content Placeholder 2"/>
          <p:cNvSpPr>
            <a:spLocks noGrp="1"/>
          </p:cNvSpPr>
          <p:nvPr>
            <p:ph idx="1"/>
          </p:nvPr>
        </p:nvSpPr>
        <p:spPr>
          <a:xfrm>
            <a:off x="0" y="288000"/>
            <a:ext cx="9143999" cy="617746"/>
          </a:xfrm>
        </p:spPr>
        <p:txBody>
          <a:bodyPr>
            <a:noAutofit/>
          </a:bodyPr>
          <a:lstStyle/>
          <a:p>
            <a:pPr marL="0" indent="0" algn="ctr">
              <a:buNone/>
            </a:pPr>
            <a:r>
              <a:rPr lang="nb-NO" sz="8000" dirty="0">
                <a:latin typeface="Bebas Neue" panose="020B0606020202050201" pitchFamily="34" charset="0"/>
                <a:cs typeface="Montserrat SemiBold"/>
              </a:rPr>
              <a:t>EN </a:t>
            </a:r>
            <a:r>
              <a:rPr lang="nb-NO" sz="8000" dirty="0">
                <a:solidFill>
                  <a:srgbClr val="FF0000"/>
                </a:solidFill>
                <a:latin typeface="Bebas Neue" panose="020B0606020202050201" pitchFamily="34" charset="0"/>
                <a:cs typeface="Montserrat SemiBold"/>
              </a:rPr>
              <a:t>OPPRINNELIG</a:t>
            </a:r>
            <a:r>
              <a:rPr lang="nb-NO" sz="8000" dirty="0">
                <a:latin typeface="Bebas Neue" panose="020B0606020202050201" pitchFamily="34" charset="0"/>
                <a:cs typeface="Montserrat SemiBold"/>
              </a:rPr>
              <a:t> HEST</a:t>
            </a:r>
          </a:p>
        </p:txBody>
      </p:sp>
    </p:spTree>
    <p:extLst>
      <p:ext uri="{BB962C8B-B14F-4D97-AF65-F5344CB8AC3E}">
        <p14:creationId xmlns:p14="http://schemas.microsoft.com/office/powerpoint/2010/main" val="1360741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KOMPLEKSITETEN GJØR DET VANSKELIG Å JOBBE</a:t>
            </a:r>
          </a:p>
        </p:txBody>
      </p:sp>
    </p:spTree>
    <p:extLst>
      <p:ext uri="{BB962C8B-B14F-4D97-AF65-F5344CB8AC3E}">
        <p14:creationId xmlns:p14="http://schemas.microsoft.com/office/powerpoint/2010/main" val="30541255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150</a:t>
            </a:fld>
            <a:endParaRPr lang="nb-NO"/>
          </a:p>
        </p:txBody>
      </p:sp>
      <p:pic>
        <p:nvPicPr>
          <p:cNvPr id="5" name="Picture 1" descr="hors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968500"/>
            <a:ext cx="2730500" cy="2921000"/>
          </a:xfrm>
          <a:prstGeom prst="rect">
            <a:avLst/>
          </a:prstGeom>
        </p:spPr>
      </p:pic>
      <p:sp>
        <p:nvSpPr>
          <p:cNvPr id="7" name="Content Placeholder 2"/>
          <p:cNvSpPr>
            <a:spLocks noGrp="1"/>
          </p:cNvSpPr>
          <p:nvPr>
            <p:ph idx="1"/>
          </p:nvPr>
        </p:nvSpPr>
        <p:spPr>
          <a:xfrm>
            <a:off x="0" y="288000"/>
            <a:ext cx="9143999" cy="617746"/>
          </a:xfrm>
        </p:spPr>
        <p:txBody>
          <a:bodyPr>
            <a:noAutofit/>
          </a:bodyPr>
          <a:lstStyle/>
          <a:p>
            <a:pPr marL="0" indent="0" algn="ctr">
              <a:buNone/>
            </a:pPr>
            <a:r>
              <a:rPr lang="nb-NO" sz="8000" dirty="0">
                <a:latin typeface="Bebas Neue" panose="020B0606020202050201" pitchFamily="34" charset="0"/>
                <a:cs typeface="Montserrat SemiBold"/>
              </a:rPr>
              <a:t>EN </a:t>
            </a:r>
            <a:r>
              <a:rPr lang="nb-NO" sz="8000" dirty="0">
                <a:solidFill>
                  <a:srgbClr val="FF0000"/>
                </a:solidFill>
                <a:latin typeface="Bebas Neue" panose="020B0606020202050201" pitchFamily="34" charset="0"/>
                <a:cs typeface="Montserrat SemiBold"/>
              </a:rPr>
              <a:t>HESTE-HEST</a:t>
            </a:r>
          </a:p>
        </p:txBody>
      </p:sp>
    </p:spTree>
    <p:extLst>
      <p:ext uri="{BB962C8B-B14F-4D97-AF65-F5344CB8AC3E}">
        <p14:creationId xmlns:p14="http://schemas.microsoft.com/office/powerpoint/2010/main" val="19319639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151</a:t>
            </a:fld>
            <a:endParaRPr lang="nb-NO"/>
          </a:p>
        </p:txBody>
      </p:sp>
      <p:sp>
        <p:nvSpPr>
          <p:cNvPr id="5" name="Rectangle 1"/>
          <p:cNvSpPr/>
          <p:nvPr/>
        </p:nvSpPr>
        <p:spPr>
          <a:xfrm>
            <a:off x="734344" y="1662118"/>
            <a:ext cx="7748337" cy="3245468"/>
          </a:xfrm>
          <a:prstGeom prst="rect">
            <a:avLst/>
          </a:prstGeom>
          <a:noFill/>
        </p:spPr>
        <p:txBody>
          <a:bodyPr wrap="square" lIns="216000" tIns="144000" rIns="216000" bIns="144000">
            <a:spAutoFit/>
          </a:bodyPr>
          <a:lstStyle/>
          <a:p>
            <a:r>
              <a:rPr lang="en-US" sz="2400" dirty="0">
                <a:latin typeface="Fira Code Retina"/>
                <a:cs typeface="Fira Code Retina"/>
              </a:rPr>
              <a:t>if (</a:t>
            </a:r>
            <a:r>
              <a:rPr lang="en-US" sz="2400" dirty="0" err="1">
                <a:latin typeface="Fira Code Retina"/>
                <a:cs typeface="Fira Code Retina"/>
              </a:rPr>
              <a:t>horse.IsShort</a:t>
            </a:r>
            <a:r>
              <a:rPr lang="en-US" sz="2400" dirty="0">
                <a:latin typeface="Fira Code Retina"/>
                <a:cs typeface="Fira Code Retina"/>
              </a:rPr>
              <a:t> &amp;&amp; </a:t>
            </a:r>
            <a:r>
              <a:rPr lang="en-US" sz="2400" dirty="0" err="1">
                <a:latin typeface="Fira Code Retina"/>
                <a:cs typeface="Fira Code Retina"/>
              </a:rPr>
              <a:t>horse.IsStubborn</a:t>
            </a:r>
            <a:r>
              <a:rPr lang="en-US" sz="2400" dirty="0">
                <a:latin typeface="Fira Code Retina"/>
                <a:cs typeface="Fira Code Retina"/>
              </a:rPr>
              <a:t>) {</a:t>
            </a:r>
          </a:p>
          <a:p>
            <a:r>
              <a:rPr lang="en-US" sz="2400" dirty="0">
                <a:latin typeface="Fira Code Retina"/>
                <a:cs typeface="Fira Code Retina"/>
              </a:rPr>
              <a:t>  </a:t>
            </a:r>
            <a:r>
              <a:rPr lang="en-US" sz="2400" dirty="0">
                <a:solidFill>
                  <a:srgbClr val="FF0000"/>
                </a:solidFill>
                <a:latin typeface="Fira Code Retina"/>
                <a:cs typeface="Fira Code Retina"/>
              </a:rPr>
              <a:t>// Logic for the new horse case.</a:t>
            </a:r>
          </a:p>
          <a:p>
            <a:r>
              <a:rPr lang="en-US" sz="2400" dirty="0">
                <a:latin typeface="Fira Code Retina"/>
                <a:cs typeface="Fira Code Retina"/>
              </a:rPr>
              <a:t>}</a:t>
            </a:r>
          </a:p>
          <a:p>
            <a:r>
              <a:rPr lang="en-US" sz="2400" dirty="0">
                <a:latin typeface="Fira Code Retina"/>
                <a:cs typeface="Fira Code Retina"/>
              </a:rPr>
              <a:t>else </a:t>
            </a:r>
          </a:p>
          <a:p>
            <a:r>
              <a:rPr lang="en-US" sz="2400" dirty="0">
                <a:latin typeface="Fira Code Retina"/>
                <a:cs typeface="Fira Code Retina"/>
              </a:rPr>
              <a:t>{</a:t>
            </a:r>
          </a:p>
          <a:p>
            <a:r>
              <a:rPr lang="en-US" sz="2400" dirty="0">
                <a:latin typeface="Fira Code Retina"/>
                <a:cs typeface="Fira Code Retina"/>
              </a:rPr>
              <a:t>  </a:t>
            </a:r>
            <a:r>
              <a:rPr lang="en-US" sz="2400" dirty="0">
                <a:solidFill>
                  <a:srgbClr val="FF0000"/>
                </a:solidFill>
                <a:latin typeface="Fira Code Retina"/>
                <a:cs typeface="Fira Code Retina"/>
              </a:rPr>
              <a:t>// Regular horse code here.</a:t>
            </a:r>
          </a:p>
          <a:p>
            <a:r>
              <a:rPr lang="en-US" sz="2400" dirty="0">
                <a:latin typeface="Fira Code Retina"/>
                <a:cs typeface="Fira Code Retina"/>
              </a:rPr>
              <a:t>}</a:t>
            </a:r>
          </a:p>
        </p:txBody>
      </p:sp>
    </p:spTree>
    <p:extLst>
      <p:ext uri="{BB962C8B-B14F-4D97-AF65-F5344CB8AC3E}">
        <p14:creationId xmlns:p14="http://schemas.microsoft.com/office/powerpoint/2010/main" val="1995632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152</a:t>
            </a:fld>
            <a:endParaRPr lang="nb-NO"/>
          </a:p>
        </p:txBody>
      </p:sp>
      <p:sp>
        <p:nvSpPr>
          <p:cNvPr id="5" name="Content Placeholder 2"/>
          <p:cNvSpPr>
            <a:spLocks noGrp="1"/>
          </p:cNvSpPr>
          <p:nvPr>
            <p:ph idx="1"/>
          </p:nvPr>
        </p:nvSpPr>
        <p:spPr>
          <a:xfrm>
            <a:off x="362885" y="2714400"/>
            <a:ext cx="8542969" cy="617746"/>
          </a:xfrm>
        </p:spPr>
        <p:txBody>
          <a:bodyPr>
            <a:noAutofit/>
          </a:bodyPr>
          <a:lstStyle/>
          <a:p>
            <a:pPr marL="0" indent="0" algn="ctr">
              <a:buNone/>
            </a:pPr>
            <a:r>
              <a:rPr lang="nb-NO" sz="8000" dirty="0">
                <a:latin typeface="Montserrat Black"/>
                <a:cs typeface="Montserrat Black"/>
              </a:rPr>
              <a:t>BUGS!</a:t>
            </a:r>
            <a:endParaRPr lang="nb-NO" sz="8000" dirty="0">
              <a:solidFill>
                <a:srgbClr val="FF0000"/>
              </a:solidFill>
              <a:latin typeface="Montserrat Black"/>
              <a:cs typeface="Montserrat Black"/>
            </a:endParaRPr>
          </a:p>
        </p:txBody>
      </p:sp>
    </p:spTree>
    <p:extLst>
      <p:ext uri="{BB962C8B-B14F-4D97-AF65-F5344CB8AC3E}">
        <p14:creationId xmlns:p14="http://schemas.microsoft.com/office/powerpoint/2010/main" val="11875769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153</a:t>
            </a:fld>
            <a:endParaRPr lang="nb-NO"/>
          </a:p>
        </p:txBody>
      </p:sp>
      <p:sp>
        <p:nvSpPr>
          <p:cNvPr id="5" name="Rectangle 1"/>
          <p:cNvSpPr/>
          <p:nvPr/>
        </p:nvSpPr>
        <p:spPr>
          <a:xfrm>
            <a:off x="1003301" y="1662118"/>
            <a:ext cx="7381468" cy="3984131"/>
          </a:xfrm>
          <a:prstGeom prst="rect">
            <a:avLst/>
          </a:prstGeom>
          <a:noFill/>
        </p:spPr>
        <p:txBody>
          <a:bodyPr wrap="square" lIns="216000" tIns="144000" rIns="216000" bIns="144000">
            <a:spAutoFit/>
          </a:bodyPr>
          <a:lstStyle/>
          <a:p>
            <a:r>
              <a:rPr lang="en-US" sz="2400" dirty="0">
                <a:latin typeface="Fira Code Regular"/>
                <a:cs typeface="Fira Code Regular"/>
              </a:rPr>
              <a:t>if (</a:t>
            </a:r>
            <a:r>
              <a:rPr lang="en-US" sz="2400" dirty="0" err="1">
                <a:latin typeface="Fira Code Regular"/>
                <a:cs typeface="Fira Code Regular"/>
              </a:rPr>
              <a:t>horse.IsShort</a:t>
            </a:r>
            <a:r>
              <a:rPr lang="en-US" sz="2400" dirty="0">
                <a:latin typeface="Fira Code Regular"/>
                <a:cs typeface="Fira Code Regular"/>
              </a:rPr>
              <a:t> &amp;&amp; </a:t>
            </a:r>
          </a:p>
          <a:p>
            <a:r>
              <a:rPr lang="en-US" sz="2400" dirty="0">
                <a:latin typeface="Fira Code Regular"/>
                <a:cs typeface="Fira Code Regular"/>
              </a:rPr>
              <a:t>    </a:t>
            </a:r>
            <a:r>
              <a:rPr lang="en-US" sz="2400" dirty="0" err="1">
                <a:latin typeface="Fira Code Regular"/>
                <a:cs typeface="Fira Code Regular"/>
              </a:rPr>
              <a:t>horse.IsStubborn</a:t>
            </a:r>
            <a:r>
              <a:rPr lang="en-US" sz="2400" dirty="0">
                <a:latin typeface="Fira Code Regular"/>
                <a:cs typeface="Fira Code Regular"/>
              </a:rPr>
              <a:t> &amp;&amp;</a:t>
            </a:r>
          </a:p>
          <a:p>
            <a:r>
              <a:rPr lang="en-US" sz="2400" dirty="0">
                <a:latin typeface="Fira Code Regular"/>
                <a:cs typeface="Fira Code Regular"/>
              </a:rPr>
              <a:t>    </a:t>
            </a:r>
            <a:r>
              <a:rPr lang="en-US" sz="2400" dirty="0" err="1">
                <a:latin typeface="Fira Code Regular"/>
                <a:cs typeface="Fira Code Regular"/>
              </a:rPr>
              <a:t>horse.Sound</a:t>
            </a:r>
            <a:r>
              <a:rPr lang="en-US" sz="2400" dirty="0">
                <a:latin typeface="Fira Code Regular"/>
                <a:cs typeface="Fira Code Regular"/>
              </a:rPr>
              <a:t> == </a:t>
            </a:r>
            <a:r>
              <a:rPr lang="en-US" sz="2400" dirty="0" err="1">
                <a:latin typeface="Fira Code Regular"/>
                <a:cs typeface="Fira Code Regular"/>
              </a:rPr>
              <a:t>Sound.HeeHaw</a:t>
            </a:r>
            <a:r>
              <a:rPr lang="en-US" sz="2400" dirty="0">
                <a:latin typeface="Fira Code Regular"/>
                <a:cs typeface="Fira Code Regular"/>
              </a:rPr>
              <a:t>) </a:t>
            </a:r>
          </a:p>
          <a:p>
            <a:r>
              <a:rPr lang="en-US" sz="2400" dirty="0">
                <a:latin typeface="Fira Code Regular"/>
                <a:cs typeface="Fira Code Regular"/>
              </a:rPr>
              <a:t>{</a:t>
            </a:r>
          </a:p>
          <a:p>
            <a:r>
              <a:rPr lang="en-US" sz="2400" dirty="0">
                <a:latin typeface="Fira Code Regular"/>
                <a:cs typeface="Fira Code Regular"/>
              </a:rPr>
              <a:t>  </a:t>
            </a:r>
            <a:r>
              <a:rPr lang="en-US" sz="2400" dirty="0">
                <a:solidFill>
                  <a:srgbClr val="FF0000"/>
                </a:solidFill>
                <a:latin typeface="Fira Code Regular"/>
                <a:cs typeface="Fira Code Regular"/>
              </a:rPr>
              <a:t>// Logic for the new horse case.</a:t>
            </a:r>
          </a:p>
          <a:p>
            <a:r>
              <a:rPr lang="en-US" sz="2400" dirty="0">
                <a:latin typeface="Fira Code Regular"/>
                <a:cs typeface="Fira Code Regular"/>
              </a:rPr>
              <a:t>}</a:t>
            </a:r>
          </a:p>
          <a:p>
            <a:r>
              <a:rPr lang="en-US" sz="2400" dirty="0">
                <a:latin typeface="Fira Code Regular"/>
                <a:cs typeface="Fira Code Regular"/>
              </a:rPr>
              <a:t>else </a:t>
            </a:r>
          </a:p>
          <a:p>
            <a:r>
              <a:rPr lang="en-US" sz="2400" dirty="0">
                <a:latin typeface="Fira Code Regular"/>
                <a:cs typeface="Fira Code Regular"/>
              </a:rPr>
              <a:t>{</a:t>
            </a:r>
          </a:p>
          <a:p>
            <a:r>
              <a:rPr lang="en-US" sz="2400" dirty="0">
                <a:latin typeface="Fira Code Regular"/>
                <a:cs typeface="Fira Code Regular"/>
              </a:rPr>
              <a:t>  </a:t>
            </a:r>
            <a:r>
              <a:rPr lang="en-US" sz="2400" dirty="0">
                <a:solidFill>
                  <a:srgbClr val="FF0000"/>
                </a:solidFill>
                <a:latin typeface="Fira Code Regular"/>
                <a:cs typeface="Fira Code Regular"/>
              </a:rPr>
              <a:t>// Regular horse code here.</a:t>
            </a:r>
          </a:p>
          <a:p>
            <a:r>
              <a:rPr lang="en-US" sz="2400" dirty="0">
                <a:latin typeface="Fira Code Regular"/>
                <a:cs typeface="Fira Code Regular"/>
              </a:rPr>
              <a:t>}</a:t>
            </a:r>
          </a:p>
        </p:txBody>
      </p:sp>
    </p:spTree>
    <p:extLst>
      <p:ext uri="{BB962C8B-B14F-4D97-AF65-F5344CB8AC3E}">
        <p14:creationId xmlns:p14="http://schemas.microsoft.com/office/powerpoint/2010/main" val="40381547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154</a:t>
            </a:fld>
            <a:endParaRPr lang="nb-NO"/>
          </a:p>
        </p:txBody>
      </p:sp>
      <p:sp>
        <p:nvSpPr>
          <p:cNvPr id="5" name="Content Placeholder 2"/>
          <p:cNvSpPr>
            <a:spLocks noGrp="1"/>
          </p:cNvSpPr>
          <p:nvPr>
            <p:ph idx="1"/>
          </p:nvPr>
        </p:nvSpPr>
        <p:spPr>
          <a:xfrm>
            <a:off x="0" y="288000"/>
            <a:ext cx="9143999" cy="617746"/>
          </a:xfrm>
        </p:spPr>
        <p:txBody>
          <a:bodyPr>
            <a:noAutofit/>
          </a:bodyPr>
          <a:lstStyle/>
          <a:p>
            <a:pPr marL="0" indent="0" algn="ctr">
              <a:buNone/>
            </a:pPr>
            <a:r>
              <a:rPr lang="nb-NO" sz="8000" dirty="0">
                <a:latin typeface="Bebas Neue" panose="020B0606020202050201" pitchFamily="34" charset="0"/>
                <a:cs typeface="Montserrat SemiBold"/>
              </a:rPr>
              <a:t>EN </a:t>
            </a:r>
            <a:r>
              <a:rPr lang="nb-NO" sz="8000" dirty="0">
                <a:solidFill>
                  <a:srgbClr val="FF0000"/>
                </a:solidFill>
                <a:latin typeface="Bebas Neue" panose="020B0606020202050201" pitchFamily="34" charset="0"/>
                <a:cs typeface="Montserrat SemiBold"/>
              </a:rPr>
              <a:t>NY </a:t>
            </a:r>
            <a:r>
              <a:rPr lang="nb-NO" sz="8000" dirty="0" err="1">
                <a:solidFill>
                  <a:srgbClr val="FF0000"/>
                </a:solidFill>
                <a:latin typeface="Bebas Neue" panose="020B0606020202050201" pitchFamily="34" charset="0"/>
                <a:cs typeface="Montserrat SemiBold"/>
              </a:rPr>
              <a:t>NY</a:t>
            </a:r>
            <a:r>
              <a:rPr lang="nb-NO" sz="8000" dirty="0">
                <a:solidFill>
                  <a:srgbClr val="FF0000"/>
                </a:solidFill>
                <a:latin typeface="Bebas Neue" panose="020B0606020202050201" pitchFamily="34" charset="0"/>
                <a:cs typeface="Montserrat SemiBold"/>
              </a:rPr>
              <a:t> </a:t>
            </a:r>
            <a:r>
              <a:rPr lang="nb-NO" sz="8000" dirty="0">
                <a:latin typeface="Bebas Neue" panose="020B0606020202050201" pitchFamily="34" charset="0"/>
                <a:cs typeface="Montserrat SemiBold"/>
              </a:rPr>
              <a:t>HEST</a:t>
            </a:r>
            <a:endParaRPr lang="nb-NO" sz="8000" dirty="0">
              <a:solidFill>
                <a:srgbClr val="FF0000"/>
              </a:solidFill>
              <a:latin typeface="Bebas Neue" panose="020B0606020202050201" pitchFamily="34" charset="0"/>
              <a:cs typeface="Montserrat SemiBold"/>
            </a:endParaRPr>
          </a:p>
        </p:txBody>
      </p:sp>
      <p:pic>
        <p:nvPicPr>
          <p:cNvPr id="7" name="Picture 1" descr="mul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2139950"/>
            <a:ext cx="3124200" cy="2578100"/>
          </a:xfrm>
          <a:prstGeom prst="rect">
            <a:avLst/>
          </a:prstGeom>
        </p:spPr>
      </p:pic>
    </p:spTree>
    <p:extLst>
      <p:ext uri="{BB962C8B-B14F-4D97-AF65-F5344CB8AC3E}">
        <p14:creationId xmlns:p14="http://schemas.microsoft.com/office/powerpoint/2010/main" val="29718319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155</a:t>
            </a:fld>
            <a:endParaRPr lang="nb-NO"/>
          </a:p>
        </p:txBody>
      </p:sp>
      <p:sp>
        <p:nvSpPr>
          <p:cNvPr id="5" name="Content Placeholder 2"/>
          <p:cNvSpPr>
            <a:spLocks noGrp="1"/>
          </p:cNvSpPr>
          <p:nvPr>
            <p:ph idx="1"/>
          </p:nvPr>
        </p:nvSpPr>
        <p:spPr>
          <a:xfrm>
            <a:off x="0" y="160137"/>
            <a:ext cx="9144000" cy="617746"/>
          </a:xfrm>
        </p:spPr>
        <p:txBody>
          <a:bodyPr>
            <a:noAutofit/>
          </a:bodyPr>
          <a:lstStyle/>
          <a:p>
            <a:pPr marL="0" indent="0" algn="ctr">
              <a:buNone/>
            </a:pPr>
            <a:r>
              <a:rPr lang="en-US" sz="6600" dirty="0">
                <a:latin typeface="Bebas Neue" panose="020B0606020202050201" pitchFamily="34" charset="0"/>
                <a:cs typeface="Montserrat SemiBold"/>
              </a:rPr>
              <a:t>EN SÅNN HEST SOM ER AVKOMMET AV EN VANLIG HEST-HEST</a:t>
            </a:r>
          </a:p>
        </p:txBody>
      </p:sp>
      <p:pic>
        <p:nvPicPr>
          <p:cNvPr id="7" name="Picture 1" descr="mul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2138400"/>
            <a:ext cx="3124200" cy="2578100"/>
          </a:xfrm>
          <a:prstGeom prst="rect">
            <a:avLst/>
          </a:prstGeom>
        </p:spPr>
      </p:pic>
      <p:sp>
        <p:nvSpPr>
          <p:cNvPr id="8" name="Content Placeholder 2"/>
          <p:cNvSpPr txBox="1">
            <a:spLocks/>
          </p:cNvSpPr>
          <p:nvPr/>
        </p:nvSpPr>
        <p:spPr>
          <a:xfrm>
            <a:off x="0" y="474219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6000" dirty="0">
                <a:solidFill>
                  <a:srgbClr val="000000"/>
                </a:solidFill>
                <a:latin typeface="Bebas Neue" panose="020B0606020202050201" pitchFamily="34" charset="0"/>
                <a:cs typeface="Montserrat SemiBold"/>
              </a:rPr>
              <a:t>OG EN KORT OG STERK OG STA HEST SOM SIER HI-HÅÅ</a:t>
            </a:r>
          </a:p>
        </p:txBody>
      </p:sp>
    </p:spTree>
    <p:extLst>
      <p:ext uri="{BB962C8B-B14F-4D97-AF65-F5344CB8AC3E}">
        <p14:creationId xmlns:p14="http://schemas.microsoft.com/office/powerpoint/2010/main" val="33047497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156</a:t>
            </a:fld>
            <a:endParaRPr lang="nb-NO"/>
          </a:p>
        </p:txBody>
      </p:sp>
      <p:sp>
        <p:nvSpPr>
          <p:cNvPr id="5" name="Rectangle 1"/>
          <p:cNvSpPr/>
          <p:nvPr/>
        </p:nvSpPr>
        <p:spPr>
          <a:xfrm>
            <a:off x="625292" y="391302"/>
            <a:ext cx="7842073" cy="6200121"/>
          </a:xfrm>
          <a:prstGeom prst="rect">
            <a:avLst/>
          </a:prstGeom>
          <a:noFill/>
        </p:spPr>
        <p:txBody>
          <a:bodyPr wrap="square" lIns="216000" tIns="144000" rIns="216000" bIns="144000">
            <a:spAutoFit/>
          </a:bodyPr>
          <a:lstStyle/>
          <a:p>
            <a:r>
              <a:rPr lang="en-US" sz="2400" dirty="0">
                <a:solidFill>
                  <a:srgbClr val="000000"/>
                </a:solidFill>
                <a:latin typeface="Fira Code Regular"/>
                <a:cs typeface="Fira Code Regular"/>
              </a:rPr>
              <a:t>if (</a:t>
            </a:r>
            <a:r>
              <a:rPr lang="en-US" sz="2400" dirty="0" err="1">
                <a:solidFill>
                  <a:srgbClr val="000000"/>
                </a:solidFill>
                <a:latin typeface="Fira Code Regular"/>
                <a:cs typeface="Fira Code Regular"/>
              </a:rPr>
              <a:t>horse.IsShort</a:t>
            </a:r>
            <a:r>
              <a:rPr lang="en-US" sz="2400" dirty="0">
                <a:solidFill>
                  <a:srgbClr val="000000"/>
                </a:solidFill>
                <a:latin typeface="Fira Code Regular"/>
                <a:cs typeface="Fira Code Regular"/>
              </a:rPr>
              <a:t> &amp;&amp; </a:t>
            </a:r>
          </a:p>
          <a:p>
            <a:r>
              <a:rPr lang="en-US" sz="2400" dirty="0">
                <a:solidFill>
                  <a:srgbClr val="000000"/>
                </a:solidFill>
                <a:latin typeface="Fira Code Regular"/>
                <a:cs typeface="Fira Code Regular"/>
              </a:rPr>
              <a:t>    </a:t>
            </a:r>
            <a:r>
              <a:rPr lang="en-US" sz="2400" dirty="0" err="1">
                <a:solidFill>
                  <a:srgbClr val="000000"/>
                </a:solidFill>
                <a:latin typeface="Fira Code Regular"/>
                <a:cs typeface="Fira Code Regular"/>
              </a:rPr>
              <a:t>horse.IsStubborn</a:t>
            </a:r>
            <a:r>
              <a:rPr lang="en-US" sz="2400" dirty="0">
                <a:solidFill>
                  <a:srgbClr val="000000"/>
                </a:solidFill>
                <a:latin typeface="Fira Code Regular"/>
                <a:cs typeface="Fira Code Regular"/>
              </a:rPr>
              <a:t> &amp;&amp; </a:t>
            </a:r>
          </a:p>
          <a:p>
            <a:r>
              <a:rPr lang="en-US" sz="2400" dirty="0">
                <a:solidFill>
                  <a:srgbClr val="000000"/>
                </a:solidFill>
                <a:latin typeface="Fira Code Regular"/>
                <a:cs typeface="Fira Code Regular"/>
              </a:rPr>
              <a:t>    </a:t>
            </a:r>
            <a:r>
              <a:rPr lang="en-US" sz="2400" dirty="0" err="1">
                <a:solidFill>
                  <a:srgbClr val="000000"/>
                </a:solidFill>
                <a:latin typeface="Fira Code Regular"/>
                <a:cs typeface="Fira Code Regular"/>
              </a:rPr>
              <a:t>horse.Sound</a:t>
            </a:r>
            <a:r>
              <a:rPr lang="en-US" sz="2400" dirty="0">
                <a:solidFill>
                  <a:srgbClr val="000000"/>
                </a:solidFill>
                <a:latin typeface="Fira Code Regular"/>
                <a:cs typeface="Fira Code Regular"/>
              </a:rPr>
              <a:t> == </a:t>
            </a:r>
            <a:r>
              <a:rPr lang="en-US" sz="2400" dirty="0" err="1">
                <a:solidFill>
                  <a:srgbClr val="000000"/>
                </a:solidFill>
                <a:latin typeface="Fira Code Regular"/>
                <a:cs typeface="Fira Code Regular"/>
              </a:rPr>
              <a:t>Sound.HeeHaw</a:t>
            </a:r>
            <a:r>
              <a:rPr lang="en-US" sz="2400" dirty="0">
                <a:solidFill>
                  <a:srgbClr val="000000"/>
                </a:solidFill>
                <a:latin typeface="Fira Code Regular"/>
                <a:cs typeface="Fira Code Regular"/>
              </a:rPr>
              <a:t>) ||</a:t>
            </a:r>
          </a:p>
          <a:p>
            <a:r>
              <a:rPr lang="en-US" sz="2400" dirty="0">
                <a:solidFill>
                  <a:srgbClr val="000000"/>
                </a:solidFill>
                <a:latin typeface="Fira Code Regular"/>
                <a:cs typeface="Fira Code Regular"/>
              </a:rPr>
              <a:t>   (</a:t>
            </a:r>
            <a:r>
              <a:rPr lang="en-US" sz="2400" dirty="0" err="1">
                <a:solidFill>
                  <a:srgbClr val="000000"/>
                </a:solidFill>
                <a:latin typeface="Fira Code Regular"/>
                <a:cs typeface="Fira Code Regular"/>
              </a:rPr>
              <a:t>horse.Sire.IsShort</a:t>
            </a:r>
            <a:r>
              <a:rPr lang="en-US" sz="2400" dirty="0">
                <a:solidFill>
                  <a:srgbClr val="000000"/>
                </a:solidFill>
                <a:latin typeface="Fira Code Regular"/>
                <a:cs typeface="Fira Code Regular"/>
              </a:rPr>
              <a:t> &amp;&amp;</a:t>
            </a:r>
          </a:p>
          <a:p>
            <a:r>
              <a:rPr lang="en-US" sz="2400" dirty="0">
                <a:solidFill>
                  <a:srgbClr val="000000"/>
                </a:solidFill>
                <a:latin typeface="Fira Code Regular"/>
                <a:cs typeface="Fira Code Regular"/>
              </a:rPr>
              <a:t>    </a:t>
            </a:r>
            <a:r>
              <a:rPr lang="en-US" sz="2400" dirty="0" err="1">
                <a:solidFill>
                  <a:srgbClr val="000000"/>
                </a:solidFill>
                <a:latin typeface="Fira Code Regular"/>
                <a:cs typeface="Fira Code Regular"/>
              </a:rPr>
              <a:t>horse.Sire.IsStubborn</a:t>
            </a:r>
            <a:r>
              <a:rPr lang="en-US" sz="2400" dirty="0">
                <a:solidFill>
                  <a:srgbClr val="000000"/>
                </a:solidFill>
                <a:latin typeface="Fira Code Regular"/>
                <a:cs typeface="Fira Code Regular"/>
              </a:rPr>
              <a:t> &amp;&amp; </a:t>
            </a:r>
          </a:p>
          <a:p>
            <a:r>
              <a:rPr lang="en-US" sz="2400" dirty="0">
                <a:solidFill>
                  <a:srgbClr val="000000"/>
                </a:solidFill>
                <a:latin typeface="Fira Code Regular"/>
                <a:cs typeface="Fira Code Regular"/>
              </a:rPr>
              <a:t>    </a:t>
            </a:r>
            <a:r>
              <a:rPr lang="en-US" sz="2400" dirty="0" err="1">
                <a:solidFill>
                  <a:srgbClr val="000000"/>
                </a:solidFill>
                <a:latin typeface="Fira Code Regular"/>
                <a:cs typeface="Fira Code Regular"/>
              </a:rPr>
              <a:t>horse.Sire.Sound</a:t>
            </a:r>
            <a:r>
              <a:rPr lang="en-US" sz="2400" dirty="0">
                <a:solidFill>
                  <a:srgbClr val="000000"/>
                </a:solidFill>
                <a:latin typeface="Fira Code Regular"/>
                <a:cs typeface="Fira Code Regular"/>
              </a:rPr>
              <a:t> == </a:t>
            </a:r>
            <a:r>
              <a:rPr lang="en-US" sz="2400" dirty="0" err="1">
                <a:solidFill>
                  <a:srgbClr val="000000"/>
                </a:solidFill>
                <a:latin typeface="Fira Code Regular"/>
                <a:cs typeface="Fira Code Regular"/>
              </a:rPr>
              <a:t>Sound.HeeHaw</a:t>
            </a:r>
            <a:r>
              <a:rPr lang="en-US" sz="2400" dirty="0">
                <a:solidFill>
                  <a:srgbClr val="000000"/>
                </a:solidFill>
                <a:latin typeface="Fira Code Regular"/>
                <a:cs typeface="Fira Code Regular"/>
              </a:rPr>
              <a:t>) ||</a:t>
            </a:r>
          </a:p>
          <a:p>
            <a:r>
              <a:rPr lang="en-US" sz="2400" dirty="0">
                <a:solidFill>
                  <a:srgbClr val="000000"/>
                </a:solidFill>
                <a:latin typeface="Fira Code Regular"/>
                <a:cs typeface="Fira Code Regular"/>
              </a:rPr>
              <a:t>   (</a:t>
            </a:r>
            <a:r>
              <a:rPr lang="en-US" sz="2400" dirty="0" err="1">
                <a:solidFill>
                  <a:srgbClr val="000000"/>
                </a:solidFill>
                <a:latin typeface="Fira Code Regular"/>
                <a:cs typeface="Fira Code Regular"/>
              </a:rPr>
              <a:t>horse.Dam.IsShort</a:t>
            </a:r>
            <a:r>
              <a:rPr lang="en-US" sz="2400" dirty="0">
                <a:solidFill>
                  <a:srgbClr val="000000"/>
                </a:solidFill>
                <a:latin typeface="Fira Code Regular"/>
                <a:cs typeface="Fira Code Regular"/>
              </a:rPr>
              <a:t> &amp;&amp; </a:t>
            </a:r>
          </a:p>
          <a:p>
            <a:r>
              <a:rPr lang="en-US" sz="2400" dirty="0">
                <a:solidFill>
                  <a:srgbClr val="000000"/>
                </a:solidFill>
                <a:latin typeface="Fira Code Regular"/>
                <a:cs typeface="Fira Code Regular"/>
              </a:rPr>
              <a:t>    </a:t>
            </a:r>
            <a:r>
              <a:rPr lang="en-US" sz="2400" dirty="0" err="1">
                <a:solidFill>
                  <a:srgbClr val="000000"/>
                </a:solidFill>
                <a:latin typeface="Fira Code Regular"/>
                <a:cs typeface="Fira Code Regular"/>
              </a:rPr>
              <a:t>horse.Dam.IsStubborn</a:t>
            </a:r>
            <a:r>
              <a:rPr lang="en-US" sz="2400" dirty="0">
                <a:solidFill>
                  <a:srgbClr val="000000"/>
                </a:solidFill>
                <a:latin typeface="Fira Code Regular"/>
                <a:cs typeface="Fira Code Regular"/>
              </a:rPr>
              <a:t> &amp;&amp; </a:t>
            </a:r>
          </a:p>
          <a:p>
            <a:r>
              <a:rPr lang="en-US" sz="2400" dirty="0">
                <a:solidFill>
                  <a:srgbClr val="000000"/>
                </a:solidFill>
                <a:latin typeface="Fira Code Regular"/>
                <a:cs typeface="Fira Code Regular"/>
              </a:rPr>
              <a:t>    </a:t>
            </a:r>
            <a:r>
              <a:rPr lang="en-US" sz="2400" dirty="0" err="1">
                <a:solidFill>
                  <a:srgbClr val="000000"/>
                </a:solidFill>
                <a:latin typeface="Fira Code Regular"/>
                <a:cs typeface="Fira Code Regular"/>
              </a:rPr>
              <a:t>horse.Dam.Sound</a:t>
            </a:r>
            <a:r>
              <a:rPr lang="en-US" sz="2400" dirty="0">
                <a:solidFill>
                  <a:srgbClr val="000000"/>
                </a:solidFill>
                <a:latin typeface="Fira Code Regular"/>
                <a:cs typeface="Fira Code Regular"/>
              </a:rPr>
              <a:t> == </a:t>
            </a:r>
            <a:r>
              <a:rPr lang="en-US" sz="2400" dirty="0" err="1">
                <a:solidFill>
                  <a:srgbClr val="000000"/>
                </a:solidFill>
                <a:latin typeface="Fira Code Regular"/>
                <a:cs typeface="Fira Code Regular"/>
              </a:rPr>
              <a:t>Sound.HeeHaw</a:t>
            </a:r>
            <a:r>
              <a:rPr lang="en-US" sz="2400" dirty="0">
                <a:solidFill>
                  <a:srgbClr val="000000"/>
                </a:solidFill>
                <a:latin typeface="Fira Code Regular"/>
                <a:cs typeface="Fira Code Regular"/>
              </a:rPr>
              <a:t>)) </a:t>
            </a:r>
          </a:p>
          <a:p>
            <a:r>
              <a:rPr lang="en-US" sz="2400" dirty="0">
                <a:solidFill>
                  <a:srgbClr val="000000"/>
                </a:solidFill>
                <a:latin typeface="Fira Code Regular"/>
                <a:cs typeface="Fira Code Regular"/>
              </a:rPr>
              <a:t>{   </a:t>
            </a:r>
          </a:p>
          <a:p>
            <a:r>
              <a:rPr lang="en-US" sz="2400" dirty="0">
                <a:solidFill>
                  <a:srgbClr val="000000"/>
                </a:solidFill>
                <a:latin typeface="Fira Code Regular"/>
                <a:cs typeface="Fira Code Regular"/>
              </a:rPr>
              <a:t>    </a:t>
            </a:r>
            <a:r>
              <a:rPr lang="en-US" sz="2400" dirty="0">
                <a:solidFill>
                  <a:srgbClr val="FF0000"/>
                </a:solidFill>
                <a:latin typeface="Fira Code Regular"/>
                <a:cs typeface="Fira Code Regular"/>
              </a:rPr>
              <a:t>// Logic for both the new horse </a:t>
            </a:r>
          </a:p>
          <a:p>
            <a:r>
              <a:rPr lang="en-US" sz="2400" dirty="0">
                <a:solidFill>
                  <a:srgbClr val="FF0000"/>
                </a:solidFill>
                <a:latin typeface="Fira Code Regular"/>
                <a:cs typeface="Fira Code Regular"/>
              </a:rPr>
              <a:t>    // and the new-new horse! </a:t>
            </a:r>
          </a:p>
          <a:p>
            <a:r>
              <a:rPr lang="en-US" sz="2400" dirty="0">
                <a:solidFill>
                  <a:srgbClr val="000000"/>
                </a:solidFill>
                <a:latin typeface="Fira Code Regular"/>
                <a:cs typeface="Fira Code Regular"/>
              </a:rPr>
              <a:t>} else </a:t>
            </a:r>
          </a:p>
          <a:p>
            <a:r>
              <a:rPr lang="en-US" sz="2400" dirty="0">
                <a:solidFill>
                  <a:srgbClr val="000000"/>
                </a:solidFill>
                <a:latin typeface="Fira Code Regular"/>
                <a:cs typeface="Fira Code Regular"/>
              </a:rPr>
              <a:t>{   </a:t>
            </a:r>
          </a:p>
          <a:p>
            <a:r>
              <a:rPr lang="en-US" sz="2400" dirty="0">
                <a:solidFill>
                  <a:srgbClr val="000000"/>
                </a:solidFill>
                <a:latin typeface="Fira Code Regular"/>
                <a:cs typeface="Fira Code Regular"/>
              </a:rPr>
              <a:t>    </a:t>
            </a:r>
            <a:r>
              <a:rPr lang="en-US" sz="2400" dirty="0">
                <a:solidFill>
                  <a:srgbClr val="FF0000"/>
                </a:solidFill>
                <a:latin typeface="Fira Code Regular"/>
                <a:cs typeface="Fira Code Regular"/>
              </a:rPr>
              <a:t>// Really regular horse code here.</a:t>
            </a:r>
            <a:r>
              <a:rPr lang="en-US" sz="2400" dirty="0">
                <a:solidFill>
                  <a:srgbClr val="000000"/>
                </a:solidFill>
                <a:latin typeface="Fira Code Regular"/>
                <a:cs typeface="Fira Code Regular"/>
              </a:rPr>
              <a:t> </a:t>
            </a:r>
          </a:p>
          <a:p>
            <a:r>
              <a:rPr lang="en-US" sz="2400" dirty="0">
                <a:solidFill>
                  <a:srgbClr val="000000"/>
                </a:solidFill>
                <a:latin typeface="Fira Code Regular"/>
                <a:cs typeface="Fira Code Regular"/>
              </a:rPr>
              <a:t>} </a:t>
            </a:r>
          </a:p>
        </p:txBody>
      </p:sp>
    </p:spTree>
    <p:extLst>
      <p:ext uri="{BB962C8B-B14F-4D97-AF65-F5344CB8AC3E}">
        <p14:creationId xmlns:p14="http://schemas.microsoft.com/office/powerpoint/2010/main" val="3870537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157</a:t>
            </a:fld>
            <a:endParaRPr lang="nb-NO"/>
          </a:p>
        </p:txBody>
      </p:sp>
      <p:sp>
        <p:nvSpPr>
          <p:cNvPr id="5" name="Content Placeholder 2"/>
          <p:cNvSpPr>
            <a:spLocks noGrp="1"/>
          </p:cNvSpPr>
          <p:nvPr>
            <p:ph idx="1"/>
          </p:nvPr>
        </p:nvSpPr>
        <p:spPr>
          <a:xfrm>
            <a:off x="362885" y="2714400"/>
            <a:ext cx="8542969" cy="617746"/>
          </a:xfrm>
        </p:spPr>
        <p:txBody>
          <a:bodyPr>
            <a:noAutofit/>
          </a:bodyPr>
          <a:lstStyle/>
          <a:p>
            <a:pPr marL="0" indent="0" algn="ctr">
              <a:buNone/>
            </a:pPr>
            <a:r>
              <a:rPr lang="nb-NO" sz="8000" dirty="0">
                <a:latin typeface="Montserrat Black"/>
                <a:cs typeface="Montserrat Black"/>
              </a:rPr>
              <a:t>BUGS!</a:t>
            </a:r>
            <a:endParaRPr lang="nb-NO" sz="8000" dirty="0">
              <a:solidFill>
                <a:srgbClr val="FF0000"/>
              </a:solidFill>
              <a:latin typeface="Montserrat Black"/>
              <a:cs typeface="Montserrat Black"/>
            </a:endParaRPr>
          </a:p>
        </p:txBody>
      </p:sp>
    </p:spTree>
    <p:extLst>
      <p:ext uri="{BB962C8B-B14F-4D97-AF65-F5344CB8AC3E}">
        <p14:creationId xmlns:p14="http://schemas.microsoft.com/office/powerpoint/2010/main" val="18339204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158</a:t>
            </a:fld>
            <a:endParaRPr lang="nb-NO"/>
          </a:p>
        </p:txBody>
      </p:sp>
      <p:sp>
        <p:nvSpPr>
          <p:cNvPr id="5" name="Content Placeholder 2"/>
          <p:cNvSpPr>
            <a:spLocks noGrp="1"/>
          </p:cNvSpPr>
          <p:nvPr>
            <p:ph idx="1"/>
          </p:nvPr>
        </p:nvSpPr>
        <p:spPr>
          <a:xfrm>
            <a:off x="362885" y="162000"/>
            <a:ext cx="8542969" cy="617746"/>
          </a:xfrm>
        </p:spPr>
        <p:txBody>
          <a:bodyPr>
            <a:noAutofit/>
          </a:bodyPr>
          <a:lstStyle/>
          <a:p>
            <a:pPr marL="0" indent="0" algn="ctr">
              <a:buNone/>
            </a:pPr>
            <a:r>
              <a:rPr lang="nb-NO" sz="6000" dirty="0">
                <a:latin typeface="Bebas Neue" panose="020B0606020202050201" pitchFamily="34" charset="0"/>
                <a:cs typeface="Montserrat SemiBold"/>
              </a:rPr>
              <a:t>ER DET MOREN ELLER </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FAREN TIL DENNE HESTEN</a:t>
            </a:r>
            <a:endParaRPr lang="nb-NO" sz="6000" dirty="0">
              <a:solidFill>
                <a:srgbClr val="FF0000"/>
              </a:solidFill>
              <a:latin typeface="Bebas Neue" panose="020B0606020202050201" pitchFamily="34" charset="0"/>
              <a:cs typeface="Montserrat SemiBold"/>
            </a:endParaRPr>
          </a:p>
        </p:txBody>
      </p:sp>
      <p:pic>
        <p:nvPicPr>
          <p:cNvPr id="7" name="Picture 1" descr="mul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2133600"/>
            <a:ext cx="3124200" cy="2578100"/>
          </a:xfrm>
          <a:prstGeom prst="rect">
            <a:avLst/>
          </a:prstGeom>
        </p:spPr>
      </p:pic>
      <p:sp>
        <p:nvSpPr>
          <p:cNvPr id="8" name="Rectangle 7"/>
          <p:cNvSpPr/>
          <p:nvPr/>
        </p:nvSpPr>
        <p:spPr>
          <a:xfrm>
            <a:off x="1" y="4741200"/>
            <a:ext cx="9144000" cy="1938992"/>
          </a:xfrm>
          <a:prstGeom prst="rect">
            <a:avLst/>
          </a:prstGeom>
        </p:spPr>
        <p:txBody>
          <a:bodyPr wrap="square">
            <a:spAutoFit/>
          </a:bodyPr>
          <a:lstStyle/>
          <a:p>
            <a:pPr algn="ctr"/>
            <a:r>
              <a:rPr lang="nb-NO" sz="6000" dirty="0">
                <a:latin typeface="Bebas Neue" panose="020B0606020202050201" pitchFamily="34" charset="0"/>
                <a:cs typeface="Montserrat SemiBold"/>
              </a:rPr>
              <a:t>SOM ER KORT OG STERK OG STA</a:t>
            </a:r>
            <a:br>
              <a:rPr lang="nb-NO" sz="6000" dirty="0">
                <a:latin typeface="Bebas Neue" panose="020B0606020202050201" pitchFamily="34" charset="0"/>
                <a:cs typeface="Montserrat SemiBold"/>
              </a:rPr>
            </a:br>
            <a:r>
              <a:rPr lang="nb-NO" sz="6000" dirty="0">
                <a:latin typeface="Bebas Neue" panose="020B0606020202050201" pitchFamily="34" charset="0"/>
                <a:cs typeface="Montserrat SemiBold"/>
              </a:rPr>
              <a:t>OG SIER HI-HÅÅ?</a:t>
            </a:r>
            <a:endParaRPr lang="nb-NO" sz="6000" dirty="0">
              <a:solidFill>
                <a:srgbClr val="FF00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1243134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159</a:t>
            </a:fld>
            <a:endParaRPr lang="nb-NO"/>
          </a:p>
        </p:txBody>
      </p:sp>
      <p:sp>
        <p:nvSpPr>
          <p:cNvPr id="5" name="Plassholder for innhold 4"/>
          <p:cNvSpPr>
            <a:spLocks noGrp="1"/>
          </p:cNvSpPr>
          <p:nvPr>
            <p:ph idx="1"/>
          </p:nvPr>
        </p:nvSpPr>
        <p:spPr/>
        <p:txBody>
          <a:bodyPr/>
          <a:lstStyle/>
          <a:p>
            <a:endParaRPr lang="nb-NO"/>
          </a:p>
        </p:txBody>
      </p:sp>
      <p:sp>
        <p:nvSpPr>
          <p:cNvPr id="2" name="Rectangle 1"/>
          <p:cNvSpPr/>
          <p:nvPr/>
        </p:nvSpPr>
        <p:spPr>
          <a:xfrm>
            <a:off x="0" y="-57014"/>
            <a:ext cx="9420045" cy="693315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2" descr="comp-guy-thin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14"/>
            <a:ext cx="9420045" cy="6933153"/>
          </a:xfrm>
          <a:prstGeom prst="rect">
            <a:avLst/>
          </a:prstGeom>
        </p:spPr>
      </p:pic>
      <p:sp>
        <p:nvSpPr>
          <p:cNvPr id="8" name="Content Placeholder 2">
            <a:extLst>
              <a:ext uri="{FF2B5EF4-FFF2-40B4-BE49-F238E27FC236}">
                <a16:creationId xmlns:a16="http://schemas.microsoft.com/office/drawing/2014/main" id="{0294F3EF-C68C-4CAD-9B39-9A59146F7B6E}"/>
              </a:ext>
            </a:extLst>
          </p:cNvPr>
          <p:cNvSpPr txBox="1">
            <a:spLocks/>
          </p:cNvSpPr>
          <p:nvPr/>
        </p:nvSpPr>
        <p:spPr>
          <a:xfrm>
            <a:off x="362885" y="162000"/>
            <a:ext cx="854296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latin typeface="Bebas Neue" panose="020B0606020202050201" pitchFamily="34" charset="0"/>
                <a:cs typeface="Montserrat SemiBold"/>
              </a:rPr>
              <a:t>«TEKNISK GJELD»</a:t>
            </a:r>
            <a:endParaRPr lang="nb-NO" sz="6000" dirty="0">
              <a:solidFill>
                <a:srgbClr val="FF0000"/>
              </a:solidFill>
              <a:latin typeface="Bebas Neue" panose="020B0606020202050201" pitchFamily="34" charset="0"/>
              <a:cs typeface="Montserrat SemiBold"/>
            </a:endParaRPr>
          </a:p>
        </p:txBody>
      </p:sp>
    </p:spTree>
    <p:extLst>
      <p:ext uri="{BB962C8B-B14F-4D97-AF65-F5344CB8AC3E}">
        <p14:creationId xmlns:p14="http://schemas.microsoft.com/office/powerpoint/2010/main" val="1544359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HVA FØRER TIL OPPHOPNING AV KOMPLEKSITET?</a:t>
            </a:r>
          </a:p>
        </p:txBody>
      </p:sp>
    </p:spTree>
    <p:extLst>
      <p:ext uri="{BB962C8B-B14F-4D97-AF65-F5344CB8AC3E}">
        <p14:creationId xmlns:p14="http://schemas.microsoft.com/office/powerpoint/2010/main" val="10592966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160</a:t>
            </a:fld>
            <a:endParaRPr lang="nb-NO"/>
          </a:p>
        </p:txBody>
      </p:sp>
      <p:pic>
        <p:nvPicPr>
          <p:cNvPr id="5" name="Picture 1" descr="zeedonk-pretty-cut-2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2324100"/>
            <a:ext cx="3111500" cy="2197100"/>
          </a:xfrm>
          <a:prstGeom prst="rect">
            <a:avLst/>
          </a:prstGeom>
        </p:spPr>
      </p:pic>
      <p:sp>
        <p:nvSpPr>
          <p:cNvPr id="8" name="Content Placeholder 2">
            <a:extLst>
              <a:ext uri="{FF2B5EF4-FFF2-40B4-BE49-F238E27FC236}">
                <a16:creationId xmlns:a16="http://schemas.microsoft.com/office/drawing/2014/main" id="{C2719CEA-E8F5-41F0-B3E7-87655E3D670D}"/>
              </a:ext>
            </a:extLst>
          </p:cNvPr>
          <p:cNvSpPr>
            <a:spLocks noGrp="1"/>
          </p:cNvSpPr>
          <p:nvPr>
            <p:ph idx="1"/>
          </p:nvPr>
        </p:nvSpPr>
        <p:spPr>
          <a:xfrm>
            <a:off x="0" y="288000"/>
            <a:ext cx="9143999" cy="617746"/>
          </a:xfrm>
        </p:spPr>
        <p:txBody>
          <a:bodyPr>
            <a:noAutofit/>
          </a:bodyPr>
          <a:lstStyle/>
          <a:p>
            <a:pPr marL="0" indent="0" algn="ctr">
              <a:buNone/>
            </a:pPr>
            <a:r>
              <a:rPr lang="nb-NO" sz="8000" dirty="0">
                <a:latin typeface="Bebas Neue" panose="020B0606020202050201" pitchFamily="34" charset="0"/>
                <a:cs typeface="Montserrat SemiBold"/>
              </a:rPr>
              <a:t>EN </a:t>
            </a:r>
            <a:r>
              <a:rPr lang="nb-NO" sz="8000" dirty="0">
                <a:solidFill>
                  <a:srgbClr val="FF0000"/>
                </a:solidFill>
                <a:latin typeface="Bebas Neue" panose="020B0606020202050201" pitchFamily="34" charset="0"/>
                <a:cs typeface="Montserrat SemiBold"/>
              </a:rPr>
              <a:t>NY </a:t>
            </a:r>
            <a:r>
              <a:rPr lang="nb-NO" sz="8000" dirty="0" err="1">
                <a:solidFill>
                  <a:srgbClr val="FF0000"/>
                </a:solidFill>
                <a:latin typeface="Bebas Neue" panose="020B0606020202050201" pitchFamily="34" charset="0"/>
                <a:cs typeface="Montserrat SemiBold"/>
              </a:rPr>
              <a:t>NY</a:t>
            </a:r>
            <a:r>
              <a:rPr lang="nb-NO" sz="8000" dirty="0">
                <a:solidFill>
                  <a:srgbClr val="FF0000"/>
                </a:solidFill>
                <a:latin typeface="Bebas Neue" panose="020B0606020202050201" pitchFamily="34" charset="0"/>
                <a:cs typeface="Montserrat SemiBold"/>
              </a:rPr>
              <a:t> </a:t>
            </a:r>
            <a:r>
              <a:rPr lang="nb-NO" sz="8000" dirty="0" err="1">
                <a:solidFill>
                  <a:srgbClr val="FF0000"/>
                </a:solidFill>
                <a:latin typeface="Bebas Neue" panose="020B0606020202050201" pitchFamily="34" charset="0"/>
                <a:cs typeface="Montserrat SemiBold"/>
              </a:rPr>
              <a:t>NY</a:t>
            </a:r>
            <a:r>
              <a:rPr lang="nb-NO" sz="8000" dirty="0">
                <a:solidFill>
                  <a:srgbClr val="FF0000"/>
                </a:solidFill>
                <a:latin typeface="Bebas Neue" panose="020B0606020202050201" pitchFamily="34" charset="0"/>
                <a:cs typeface="Montserrat SemiBold"/>
              </a:rPr>
              <a:t> </a:t>
            </a:r>
            <a:r>
              <a:rPr lang="nb-NO" sz="8000" dirty="0">
                <a:latin typeface="Bebas Neue" panose="020B0606020202050201" pitchFamily="34" charset="0"/>
                <a:cs typeface="Montserrat SemiBold"/>
              </a:rPr>
              <a:t>HEST</a:t>
            </a:r>
            <a:endParaRPr lang="nb-NO" sz="8000" dirty="0">
              <a:solidFill>
                <a:srgbClr val="FF0000"/>
              </a:solidFill>
              <a:latin typeface="Bebas Neue" panose="020B0606020202050201" pitchFamily="34" charset="0"/>
              <a:cs typeface="Montserrat SemiBold"/>
            </a:endParaRPr>
          </a:p>
        </p:txBody>
      </p:sp>
    </p:spTree>
    <p:extLst>
      <p:ext uri="{BB962C8B-B14F-4D97-AF65-F5344CB8AC3E}">
        <p14:creationId xmlns:p14="http://schemas.microsoft.com/office/powerpoint/2010/main" val="2350757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dirty="0"/>
          </a:p>
        </p:txBody>
      </p:sp>
      <p:sp>
        <p:nvSpPr>
          <p:cNvPr id="6" name="Slide Number Placeholder 5"/>
          <p:cNvSpPr>
            <a:spLocks noGrp="1"/>
          </p:cNvSpPr>
          <p:nvPr>
            <p:ph type="sldNum" sz="quarter" idx="12"/>
          </p:nvPr>
        </p:nvSpPr>
        <p:spPr/>
        <p:txBody>
          <a:bodyPr/>
          <a:lstStyle/>
          <a:p>
            <a:fld id="{386C1B66-DFC1-9944-B08C-571264751923}" type="slidenum">
              <a:rPr lang="nb-NO" smtClean="0"/>
              <a:pPr/>
              <a:t>161</a:t>
            </a:fld>
            <a:endParaRPr lang="nb-NO" dirty="0"/>
          </a:p>
        </p:txBody>
      </p:sp>
      <p:sp>
        <p:nvSpPr>
          <p:cNvPr id="2" name="Rectangle 1"/>
          <p:cNvSpPr/>
          <p:nvPr/>
        </p:nvSpPr>
        <p:spPr>
          <a:xfrm>
            <a:off x="0" y="0"/>
            <a:ext cx="10920382"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1" descr="comp-guy-facepal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
            <a:ext cx="10920380" cy="6857999"/>
          </a:xfrm>
          <a:prstGeom prst="rect">
            <a:avLst/>
          </a:prstGeom>
        </p:spPr>
      </p:pic>
    </p:spTree>
    <p:extLst>
      <p:ext uri="{BB962C8B-B14F-4D97-AF65-F5344CB8AC3E}">
        <p14:creationId xmlns:p14="http://schemas.microsoft.com/office/powerpoint/2010/main" val="37221587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SPRÅK ER </a:t>
            </a:r>
            <a:r>
              <a:rPr lang="nb-NO" sz="8000" dirty="0">
                <a:solidFill>
                  <a:srgbClr val="FFFF00"/>
                </a:solidFill>
                <a:latin typeface="Bebas Neue" panose="020B0606020202050201" pitchFamily="34" charset="0"/>
                <a:cs typeface="Montserrat Black"/>
              </a:rPr>
              <a:t>VIKTIG</a:t>
            </a:r>
            <a:r>
              <a:rPr lang="nb-NO" sz="8000" dirty="0">
                <a:solidFill>
                  <a:schemeClr val="bg1"/>
                </a:solidFill>
                <a:latin typeface="Bebas Neue" panose="020B0606020202050201" pitchFamily="34" charset="0"/>
                <a:cs typeface="Montserrat Black"/>
              </a:rPr>
              <a: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0307010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SPRÅK ER </a:t>
            </a:r>
            <a:r>
              <a:rPr lang="nb-NO" sz="8000" dirty="0">
                <a:solidFill>
                  <a:srgbClr val="FFFF00"/>
                </a:solidFill>
                <a:latin typeface="Bebas Neue" panose="020B0606020202050201" pitchFamily="34" charset="0"/>
                <a:cs typeface="Montserrat Black"/>
              </a:rPr>
              <a:t>VANSKELIG</a:t>
            </a:r>
            <a:r>
              <a:rPr lang="nb-NO" sz="8000" dirty="0">
                <a:solidFill>
                  <a:schemeClr val="bg1"/>
                </a:solidFill>
                <a:latin typeface="Bebas Neue" panose="020B0606020202050201" pitchFamily="34" charset="0"/>
                <a:cs typeface="Montserrat Black"/>
              </a:rPr>
              <a: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6054371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FELLES SPRÅK </a:t>
            </a:r>
            <a:r>
              <a:rPr lang="nb-NO" sz="8000" dirty="0">
                <a:solidFill>
                  <a:schemeClr val="bg1"/>
                </a:solidFill>
                <a:latin typeface="Bebas Neue" panose="020B0606020202050201" pitchFamily="34" charset="0"/>
                <a:cs typeface="Montserrat Black"/>
              </a:rPr>
              <a:t>FOR TEAMET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6355534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165</a:t>
            </a:fld>
            <a:endParaRPr lang="nb-NO"/>
          </a:p>
        </p:txBody>
      </p:sp>
      <p:sp>
        <p:nvSpPr>
          <p:cNvPr id="7" name="Content Placeholder 2"/>
          <p:cNvSpPr txBox="1">
            <a:spLocks/>
          </p:cNvSpPr>
          <p:nvPr/>
        </p:nvSpPr>
        <p:spPr>
          <a:xfrm>
            <a:off x="0" y="1581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FELLES SPRÅK FOR DET KRYSSFUNKSJONELLE TEAMET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9331938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166</a:t>
            </a:fld>
            <a:endParaRPr lang="nb-NO"/>
          </a:p>
        </p:txBody>
      </p:sp>
      <p:sp>
        <p:nvSpPr>
          <p:cNvPr id="7" name="Content Placeholder 2"/>
          <p:cNvSpPr txBox="1">
            <a:spLocks/>
          </p:cNvSpPr>
          <p:nvPr/>
        </p:nvSpPr>
        <p:spPr>
          <a:xfrm>
            <a:off x="415637" y="2800800"/>
            <a:ext cx="8312727"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UNNGÅ </a:t>
            </a:r>
            <a:r>
              <a:rPr lang="nb-NO" sz="8000" dirty="0">
                <a:solidFill>
                  <a:srgbClr val="FF53DA"/>
                </a:solidFill>
                <a:latin typeface="Bebas Neue" panose="020B0606020202050201" pitchFamily="34" charset="0"/>
                <a:cs typeface="Montserrat Black"/>
              </a:rPr>
              <a:t>«</a:t>
            </a:r>
            <a:r>
              <a:rPr lang="nb-NO" sz="8000" dirty="0" err="1">
                <a:solidFill>
                  <a:schemeClr val="bg1"/>
                </a:solidFill>
                <a:latin typeface="Bebas Neue" panose="020B0606020202050201" pitchFamily="34" charset="0"/>
                <a:cs typeface="Montserrat Black"/>
              </a:rPr>
              <a:t>StAMMESPRÅK</a:t>
            </a:r>
            <a:r>
              <a:rPr lang="nb-NO" sz="8000" dirty="0">
                <a:solidFill>
                  <a:srgbClr val="FF53DA"/>
                </a:solidFill>
                <a:latin typeface="Bebas Neue" panose="020B0606020202050201" pitchFamily="34" charset="0"/>
                <a:cs typeface="Montserrat Black"/>
              </a:rPr>
              <a:t>»</a:t>
            </a:r>
          </a:p>
        </p:txBody>
      </p:sp>
    </p:spTree>
    <p:extLst>
      <p:ext uri="{BB962C8B-B14F-4D97-AF65-F5344CB8AC3E}">
        <p14:creationId xmlns:p14="http://schemas.microsoft.com/office/powerpoint/2010/main" val="13856999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UNNGÅ OVERSETTELSER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9597972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UNNGÅ FLERTYDIGHETER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7983284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UNNGÅ SKINN-ENIGHETER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69170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PROGRAMVAREUTVIKLING ER PRODUKTUTVIKLING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9255409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DETTE ER </a:t>
            </a:r>
            <a:r>
              <a:rPr lang="nb-NO" sz="8000" dirty="0">
                <a:solidFill>
                  <a:srgbClr val="FFFF00"/>
                </a:solidFill>
                <a:latin typeface="Bebas Neue" panose="020B0606020202050201" pitchFamily="34" charset="0"/>
                <a:cs typeface="Montserrat Black"/>
              </a:rPr>
              <a:t>SKIKKELIG VIKTIG </a:t>
            </a:r>
            <a:r>
              <a:rPr lang="nb-NO" sz="8000" dirty="0">
                <a:solidFill>
                  <a:schemeClr val="bg1"/>
                </a:solidFill>
                <a:latin typeface="Bebas Neue" panose="020B0606020202050201" pitchFamily="34" charset="0"/>
                <a:cs typeface="Montserrat Black"/>
              </a:rPr>
              <a:t>OG </a:t>
            </a:r>
            <a:r>
              <a:rPr lang="nb-NO" sz="8000" dirty="0">
                <a:solidFill>
                  <a:srgbClr val="FFFF00"/>
                </a:solidFill>
                <a:latin typeface="Bebas Neue" panose="020B0606020202050201" pitchFamily="34" charset="0"/>
                <a:cs typeface="Montserrat Black"/>
              </a:rPr>
              <a:t>SKIKKELIG VANSKELIG</a:t>
            </a:r>
          </a:p>
        </p:txBody>
      </p:sp>
    </p:spTree>
    <p:extLst>
      <p:ext uri="{BB962C8B-B14F-4D97-AF65-F5344CB8AC3E}">
        <p14:creationId xmlns:p14="http://schemas.microsoft.com/office/powerpoint/2010/main" val="26263355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DET ER </a:t>
            </a:r>
            <a:r>
              <a:rPr lang="nb-NO" sz="8000" dirty="0">
                <a:solidFill>
                  <a:srgbClr val="FFFF00"/>
                </a:solidFill>
                <a:latin typeface="Bebas Neue" panose="020B0606020202050201" pitchFamily="34" charset="0"/>
                <a:cs typeface="Montserrat Black"/>
              </a:rPr>
              <a:t>VANSKELIG Å ENDRE </a:t>
            </a:r>
            <a:r>
              <a:rPr lang="nb-NO" sz="8000" dirty="0">
                <a:solidFill>
                  <a:schemeClr val="bg1"/>
                </a:solidFill>
                <a:latin typeface="Bebas Neue" panose="020B0606020202050201" pitchFamily="34" charset="0"/>
                <a:cs typeface="Montserrat Black"/>
              </a:rPr>
              <a:t>PÅ EGEN SPRÅKBRUK</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7927968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SPRÅK ER DET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VI TENKER MED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3758890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VI MÅ KUNNE ENDRE PÅ </a:t>
            </a:r>
            <a:r>
              <a:rPr lang="nb-NO" sz="8000" dirty="0">
                <a:solidFill>
                  <a:srgbClr val="FFFF00"/>
                </a:solidFill>
                <a:latin typeface="Bebas Neue" panose="020B0606020202050201" pitchFamily="34" charset="0"/>
                <a:cs typeface="Montserrat Black"/>
              </a:rPr>
              <a:t>BYGGEKLOSSENE I HODET</a:t>
            </a:r>
          </a:p>
        </p:txBody>
      </p:sp>
    </p:spTree>
    <p:extLst>
      <p:ext uri="{BB962C8B-B14F-4D97-AF65-F5344CB8AC3E}">
        <p14:creationId xmlns:p14="http://schemas.microsoft.com/office/powerpoint/2010/main" val="156408571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ALLE PÅ TEAMET MÅ VÆRE BEVISST PÅ SPRÅKBRUKEN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9476614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175</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VÅRE </a:t>
            </a:r>
            <a:r>
              <a:rPr lang="nb-NO" sz="8000" dirty="0">
                <a:solidFill>
                  <a:srgbClr val="FFFF00"/>
                </a:solidFill>
                <a:latin typeface="Bebas Neue" panose="020B0606020202050201" pitchFamily="34" charset="0"/>
                <a:cs typeface="Montserrat Black"/>
              </a:rPr>
              <a:t>MENTALE MODELLER </a:t>
            </a:r>
            <a:r>
              <a:rPr lang="nb-NO" sz="8000" dirty="0">
                <a:solidFill>
                  <a:schemeClr val="bg1"/>
                </a:solidFill>
                <a:latin typeface="Bebas Neue" panose="020B0606020202050201" pitchFamily="34" charset="0"/>
                <a:cs typeface="Montserrat Black"/>
              </a:rPr>
              <a:t>BYGGES OPP AV</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DET FELLES SPRÅKET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6165227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176</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BRUKSTILFELLER</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SKAL UTTRYKKES I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DET FELLES SPRÅKET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1040495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177</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KODEN</a:t>
            </a:r>
            <a:r>
              <a:rPr lang="nb-NO" sz="8000" dirty="0">
                <a:solidFill>
                  <a:schemeClr val="bg1"/>
                </a:solidFill>
                <a:latin typeface="Bebas Neue" panose="020B0606020202050201" pitchFamily="34" charset="0"/>
                <a:cs typeface="Montserrat Black"/>
              </a:rPr>
              <a:t> SKAL BRUKE BEGREPER FRA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DET FELLES SPRÅKET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030487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ET LEVENDE SPRÅK</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70309707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EN LEVENDE MENTAL MODELL</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60309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HVA SKAL VI LAGE?</a:t>
            </a:r>
          </a:p>
        </p:txBody>
      </p:sp>
    </p:spTree>
    <p:extLst>
      <p:ext uri="{BB962C8B-B14F-4D97-AF65-F5344CB8AC3E}">
        <p14:creationId xmlns:p14="http://schemas.microsoft.com/office/powerpoint/2010/main" val="17396660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180</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VÆR PÅ UTKIKK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ETTER STEDER DER </a:t>
            </a:r>
            <a:r>
              <a:rPr lang="nb-NO" sz="8000" dirty="0">
                <a:solidFill>
                  <a:srgbClr val="FFFF00"/>
                </a:solidFill>
                <a:latin typeface="Bebas Neue" panose="020B0606020202050201" pitchFamily="34" charset="0"/>
                <a:cs typeface="Montserrat Black"/>
              </a:rPr>
              <a:t>DISKUSJONEN LUGGER</a:t>
            </a:r>
            <a:r>
              <a:rPr lang="nb-NO" sz="8000" dirty="0">
                <a:solidFill>
                  <a:schemeClr val="bg1"/>
                </a:solidFill>
                <a:latin typeface="Bebas Neue" panose="020B0606020202050201" pitchFamily="34" charset="0"/>
                <a:cs typeface="Montserrat Black"/>
              </a:rPr>
              <a: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82907268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181</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FRUSTRASJON OG IRRITASJON ER SYMPTOMER </a:t>
            </a:r>
            <a:r>
              <a:rPr lang="nb-NO" sz="8000" dirty="0">
                <a:solidFill>
                  <a:schemeClr val="bg1"/>
                </a:solidFill>
                <a:latin typeface="Bebas Neue" panose="020B0606020202050201" pitchFamily="34" charset="0"/>
                <a:cs typeface="Montserrat Black"/>
              </a:rPr>
              <a:t>PÅ ET MANGELFULLT SPRÅK</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3534222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HVORFOR </a:t>
            </a:r>
            <a:r>
              <a:rPr lang="nb-NO" sz="8000" dirty="0">
                <a:solidFill>
                  <a:srgbClr val="FFFF00"/>
                </a:solidFill>
                <a:latin typeface="Bebas Neue" panose="020B0606020202050201" pitchFamily="34" charset="0"/>
                <a:cs typeface="Montserrat Black"/>
              </a:rPr>
              <a:t>BOUNDED</a:t>
            </a:r>
            <a:r>
              <a:rPr lang="nb-NO" sz="8000" dirty="0">
                <a:solidFill>
                  <a:schemeClr val="bg1"/>
                </a:solidFill>
                <a:latin typeface="Bebas Neue" panose="020B0606020202050201" pitchFamily="34" charset="0"/>
                <a:cs typeface="Montserrat Black"/>
              </a:rPr>
              <a: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9489770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Formålet med avgrensning</a:t>
            </a:r>
          </a:p>
        </p:txBody>
      </p:sp>
    </p:spTree>
    <p:extLst>
      <p:ext uri="{BB962C8B-B14F-4D97-AF65-F5344CB8AC3E}">
        <p14:creationId xmlns:p14="http://schemas.microsoft.com/office/powerpoint/2010/main" val="3943542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FLERE KONTEKSTER</a:t>
            </a:r>
          </a:p>
        </p:txBody>
      </p:sp>
    </p:spTree>
    <p:extLst>
      <p:ext uri="{BB962C8B-B14F-4D97-AF65-F5344CB8AC3E}">
        <p14:creationId xmlns:p14="http://schemas.microsoft.com/office/powerpoint/2010/main" val="41377329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KOGNITIV LAST</a:t>
            </a:r>
          </a:p>
        </p:txBody>
      </p:sp>
    </p:spTree>
    <p:extLst>
      <p:ext uri="{BB962C8B-B14F-4D97-AF65-F5344CB8AC3E}">
        <p14:creationId xmlns:p14="http://schemas.microsoft.com/office/powerpoint/2010/main" val="18105319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KOMMUNIKASJON</a:t>
            </a:r>
          </a:p>
        </p:txBody>
      </p:sp>
    </p:spTree>
    <p:extLst>
      <p:ext uri="{BB962C8B-B14F-4D97-AF65-F5344CB8AC3E}">
        <p14:creationId xmlns:p14="http://schemas.microsoft.com/office/powerpoint/2010/main" val="221673673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187</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BOUNDED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CONTEXT</a:t>
            </a:r>
          </a:p>
        </p:txBody>
      </p:sp>
      <p:sp>
        <p:nvSpPr>
          <p:cNvPr id="3" name="Frihåndsform: figur 2">
            <a:extLst>
              <a:ext uri="{FF2B5EF4-FFF2-40B4-BE49-F238E27FC236}">
                <a16:creationId xmlns:a16="http://schemas.microsoft.com/office/drawing/2014/main" id="{4A2BC7C0-A9DE-4644-8686-CEDCB0E1A3B3}"/>
              </a:ext>
            </a:extLst>
          </p:cNvPr>
          <p:cNvSpPr/>
          <p:nvPr/>
        </p:nvSpPr>
        <p:spPr>
          <a:xfrm>
            <a:off x="2019138" y="1844747"/>
            <a:ext cx="5178750" cy="3168506"/>
          </a:xfrm>
          <a:custGeom>
            <a:avLst/>
            <a:gdLst>
              <a:gd name="connsiteX0" fmla="*/ 204727 w 5178750"/>
              <a:gd name="connsiteY0" fmla="*/ 1197696 h 3168506"/>
              <a:gd name="connsiteX1" fmla="*/ 268895 w 5178750"/>
              <a:gd name="connsiteY1" fmla="*/ 475801 h 3168506"/>
              <a:gd name="connsiteX2" fmla="*/ 862453 w 5178750"/>
              <a:gd name="connsiteY2" fmla="*/ 50685 h 3168506"/>
              <a:gd name="connsiteX3" fmla="*/ 2530832 w 5178750"/>
              <a:gd name="connsiteY3" fmla="*/ 10580 h 3168506"/>
              <a:gd name="connsiteX4" fmla="*/ 4335569 w 5178750"/>
              <a:gd name="connsiteY4" fmla="*/ 74749 h 3168506"/>
              <a:gd name="connsiteX5" fmla="*/ 4985274 w 5178750"/>
              <a:gd name="connsiteY5" fmla="*/ 596117 h 3168506"/>
              <a:gd name="connsiteX6" fmla="*/ 5169758 w 5178750"/>
              <a:gd name="connsiteY6" fmla="*/ 1839380 h 3168506"/>
              <a:gd name="connsiteX7" fmla="*/ 4760684 w 5178750"/>
              <a:gd name="connsiteY7" fmla="*/ 2817949 h 3168506"/>
              <a:gd name="connsiteX8" fmla="*/ 3517421 w 5178750"/>
              <a:gd name="connsiteY8" fmla="*/ 3146812 h 3168506"/>
              <a:gd name="connsiteX9" fmla="*/ 1319653 w 5178750"/>
              <a:gd name="connsiteY9" fmla="*/ 3058580 h 3168506"/>
              <a:gd name="connsiteX10" fmla="*/ 60348 w 5178750"/>
              <a:gd name="connsiteY10" fmla="*/ 2424917 h 3168506"/>
              <a:gd name="connsiteX11" fmla="*/ 204727 w 5178750"/>
              <a:gd name="connsiteY11" fmla="*/ 1197696 h 316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750" h="3168506">
                <a:moveTo>
                  <a:pt x="204727" y="1197696"/>
                </a:moveTo>
                <a:cubicBezTo>
                  <a:pt x="239485" y="872843"/>
                  <a:pt x="159274" y="666969"/>
                  <a:pt x="268895" y="475801"/>
                </a:cubicBezTo>
                <a:cubicBezTo>
                  <a:pt x="378516" y="284632"/>
                  <a:pt x="485464" y="128222"/>
                  <a:pt x="862453" y="50685"/>
                </a:cubicBezTo>
                <a:cubicBezTo>
                  <a:pt x="1239443" y="-26852"/>
                  <a:pt x="1951979" y="6569"/>
                  <a:pt x="2530832" y="10580"/>
                </a:cubicBezTo>
                <a:cubicBezTo>
                  <a:pt x="3109685" y="14591"/>
                  <a:pt x="3926495" y="-22840"/>
                  <a:pt x="4335569" y="74749"/>
                </a:cubicBezTo>
                <a:cubicBezTo>
                  <a:pt x="4744643" y="172338"/>
                  <a:pt x="4846243" y="302012"/>
                  <a:pt x="4985274" y="596117"/>
                </a:cubicBezTo>
                <a:cubicBezTo>
                  <a:pt x="5124305" y="890222"/>
                  <a:pt x="5207190" y="1469075"/>
                  <a:pt x="5169758" y="1839380"/>
                </a:cubicBezTo>
                <a:cubicBezTo>
                  <a:pt x="5132326" y="2209685"/>
                  <a:pt x="5036073" y="2600044"/>
                  <a:pt x="4760684" y="2817949"/>
                </a:cubicBezTo>
                <a:cubicBezTo>
                  <a:pt x="4485295" y="3035854"/>
                  <a:pt x="4090926" y="3106707"/>
                  <a:pt x="3517421" y="3146812"/>
                </a:cubicBezTo>
                <a:cubicBezTo>
                  <a:pt x="2943916" y="3186917"/>
                  <a:pt x="1895832" y="3178896"/>
                  <a:pt x="1319653" y="3058580"/>
                </a:cubicBezTo>
                <a:cubicBezTo>
                  <a:pt x="743474" y="2938264"/>
                  <a:pt x="244832" y="2735064"/>
                  <a:pt x="60348" y="2424917"/>
                </a:cubicBezTo>
                <a:cubicBezTo>
                  <a:pt x="-124136" y="2114770"/>
                  <a:pt x="169969" y="1522549"/>
                  <a:pt x="204727" y="1197696"/>
                </a:cubicBezTo>
                <a:close/>
              </a:path>
            </a:pathLst>
          </a:custGeom>
          <a:noFill/>
          <a:ln w="635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149559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188</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1125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TEAM</a:t>
            </a:r>
          </a:p>
        </p:txBody>
      </p:sp>
      <p:sp>
        <p:nvSpPr>
          <p:cNvPr id="3" name="Frihåndsform: figur 2">
            <a:extLst>
              <a:ext uri="{FF2B5EF4-FFF2-40B4-BE49-F238E27FC236}">
                <a16:creationId xmlns:a16="http://schemas.microsoft.com/office/drawing/2014/main" id="{4A2BC7C0-A9DE-4644-8686-CEDCB0E1A3B3}"/>
              </a:ext>
            </a:extLst>
          </p:cNvPr>
          <p:cNvSpPr/>
          <p:nvPr/>
        </p:nvSpPr>
        <p:spPr>
          <a:xfrm>
            <a:off x="2019138" y="1844747"/>
            <a:ext cx="5178750" cy="3168506"/>
          </a:xfrm>
          <a:custGeom>
            <a:avLst/>
            <a:gdLst>
              <a:gd name="connsiteX0" fmla="*/ 204727 w 5178750"/>
              <a:gd name="connsiteY0" fmla="*/ 1197696 h 3168506"/>
              <a:gd name="connsiteX1" fmla="*/ 268895 w 5178750"/>
              <a:gd name="connsiteY1" fmla="*/ 475801 h 3168506"/>
              <a:gd name="connsiteX2" fmla="*/ 862453 w 5178750"/>
              <a:gd name="connsiteY2" fmla="*/ 50685 h 3168506"/>
              <a:gd name="connsiteX3" fmla="*/ 2530832 w 5178750"/>
              <a:gd name="connsiteY3" fmla="*/ 10580 h 3168506"/>
              <a:gd name="connsiteX4" fmla="*/ 4335569 w 5178750"/>
              <a:gd name="connsiteY4" fmla="*/ 74749 h 3168506"/>
              <a:gd name="connsiteX5" fmla="*/ 4985274 w 5178750"/>
              <a:gd name="connsiteY5" fmla="*/ 596117 h 3168506"/>
              <a:gd name="connsiteX6" fmla="*/ 5169758 w 5178750"/>
              <a:gd name="connsiteY6" fmla="*/ 1839380 h 3168506"/>
              <a:gd name="connsiteX7" fmla="*/ 4760684 w 5178750"/>
              <a:gd name="connsiteY7" fmla="*/ 2817949 h 3168506"/>
              <a:gd name="connsiteX8" fmla="*/ 3517421 w 5178750"/>
              <a:gd name="connsiteY8" fmla="*/ 3146812 h 3168506"/>
              <a:gd name="connsiteX9" fmla="*/ 1319653 w 5178750"/>
              <a:gd name="connsiteY9" fmla="*/ 3058580 h 3168506"/>
              <a:gd name="connsiteX10" fmla="*/ 60348 w 5178750"/>
              <a:gd name="connsiteY10" fmla="*/ 2424917 h 3168506"/>
              <a:gd name="connsiteX11" fmla="*/ 204727 w 5178750"/>
              <a:gd name="connsiteY11" fmla="*/ 1197696 h 316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750" h="3168506">
                <a:moveTo>
                  <a:pt x="204727" y="1197696"/>
                </a:moveTo>
                <a:cubicBezTo>
                  <a:pt x="239485" y="872843"/>
                  <a:pt x="159274" y="666969"/>
                  <a:pt x="268895" y="475801"/>
                </a:cubicBezTo>
                <a:cubicBezTo>
                  <a:pt x="378516" y="284632"/>
                  <a:pt x="485464" y="128222"/>
                  <a:pt x="862453" y="50685"/>
                </a:cubicBezTo>
                <a:cubicBezTo>
                  <a:pt x="1239443" y="-26852"/>
                  <a:pt x="1951979" y="6569"/>
                  <a:pt x="2530832" y="10580"/>
                </a:cubicBezTo>
                <a:cubicBezTo>
                  <a:pt x="3109685" y="14591"/>
                  <a:pt x="3926495" y="-22840"/>
                  <a:pt x="4335569" y="74749"/>
                </a:cubicBezTo>
                <a:cubicBezTo>
                  <a:pt x="4744643" y="172338"/>
                  <a:pt x="4846243" y="302012"/>
                  <a:pt x="4985274" y="596117"/>
                </a:cubicBezTo>
                <a:cubicBezTo>
                  <a:pt x="5124305" y="890222"/>
                  <a:pt x="5207190" y="1469075"/>
                  <a:pt x="5169758" y="1839380"/>
                </a:cubicBezTo>
                <a:cubicBezTo>
                  <a:pt x="5132326" y="2209685"/>
                  <a:pt x="5036073" y="2600044"/>
                  <a:pt x="4760684" y="2817949"/>
                </a:cubicBezTo>
                <a:cubicBezTo>
                  <a:pt x="4485295" y="3035854"/>
                  <a:pt x="4090926" y="3106707"/>
                  <a:pt x="3517421" y="3146812"/>
                </a:cubicBezTo>
                <a:cubicBezTo>
                  <a:pt x="2943916" y="3186917"/>
                  <a:pt x="1895832" y="3178896"/>
                  <a:pt x="1319653" y="3058580"/>
                </a:cubicBezTo>
                <a:cubicBezTo>
                  <a:pt x="743474" y="2938264"/>
                  <a:pt x="244832" y="2735064"/>
                  <a:pt x="60348" y="2424917"/>
                </a:cubicBezTo>
                <a:cubicBezTo>
                  <a:pt x="-124136" y="2114770"/>
                  <a:pt x="169969" y="1522549"/>
                  <a:pt x="204727" y="1197696"/>
                </a:cubicBezTo>
                <a:close/>
              </a:path>
            </a:pathLst>
          </a:custGeom>
          <a:noFill/>
          <a:ln w="635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364611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189</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73981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AUTONOMI</a:t>
            </a:r>
          </a:p>
        </p:txBody>
      </p:sp>
      <p:sp>
        <p:nvSpPr>
          <p:cNvPr id="3" name="Frihåndsform: figur 2">
            <a:extLst>
              <a:ext uri="{FF2B5EF4-FFF2-40B4-BE49-F238E27FC236}">
                <a16:creationId xmlns:a16="http://schemas.microsoft.com/office/drawing/2014/main" id="{4A2BC7C0-A9DE-4644-8686-CEDCB0E1A3B3}"/>
              </a:ext>
            </a:extLst>
          </p:cNvPr>
          <p:cNvSpPr/>
          <p:nvPr/>
        </p:nvSpPr>
        <p:spPr>
          <a:xfrm>
            <a:off x="2019138" y="1844747"/>
            <a:ext cx="5178750" cy="3168506"/>
          </a:xfrm>
          <a:custGeom>
            <a:avLst/>
            <a:gdLst>
              <a:gd name="connsiteX0" fmla="*/ 204727 w 5178750"/>
              <a:gd name="connsiteY0" fmla="*/ 1197696 h 3168506"/>
              <a:gd name="connsiteX1" fmla="*/ 268895 w 5178750"/>
              <a:gd name="connsiteY1" fmla="*/ 475801 h 3168506"/>
              <a:gd name="connsiteX2" fmla="*/ 862453 w 5178750"/>
              <a:gd name="connsiteY2" fmla="*/ 50685 h 3168506"/>
              <a:gd name="connsiteX3" fmla="*/ 2530832 w 5178750"/>
              <a:gd name="connsiteY3" fmla="*/ 10580 h 3168506"/>
              <a:gd name="connsiteX4" fmla="*/ 4335569 w 5178750"/>
              <a:gd name="connsiteY4" fmla="*/ 74749 h 3168506"/>
              <a:gd name="connsiteX5" fmla="*/ 4985274 w 5178750"/>
              <a:gd name="connsiteY5" fmla="*/ 596117 h 3168506"/>
              <a:gd name="connsiteX6" fmla="*/ 5169758 w 5178750"/>
              <a:gd name="connsiteY6" fmla="*/ 1839380 h 3168506"/>
              <a:gd name="connsiteX7" fmla="*/ 4760684 w 5178750"/>
              <a:gd name="connsiteY7" fmla="*/ 2817949 h 3168506"/>
              <a:gd name="connsiteX8" fmla="*/ 3517421 w 5178750"/>
              <a:gd name="connsiteY8" fmla="*/ 3146812 h 3168506"/>
              <a:gd name="connsiteX9" fmla="*/ 1319653 w 5178750"/>
              <a:gd name="connsiteY9" fmla="*/ 3058580 h 3168506"/>
              <a:gd name="connsiteX10" fmla="*/ 60348 w 5178750"/>
              <a:gd name="connsiteY10" fmla="*/ 2424917 h 3168506"/>
              <a:gd name="connsiteX11" fmla="*/ 204727 w 5178750"/>
              <a:gd name="connsiteY11" fmla="*/ 1197696 h 316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78750" h="3168506">
                <a:moveTo>
                  <a:pt x="204727" y="1197696"/>
                </a:moveTo>
                <a:cubicBezTo>
                  <a:pt x="239485" y="872843"/>
                  <a:pt x="159274" y="666969"/>
                  <a:pt x="268895" y="475801"/>
                </a:cubicBezTo>
                <a:cubicBezTo>
                  <a:pt x="378516" y="284632"/>
                  <a:pt x="485464" y="128222"/>
                  <a:pt x="862453" y="50685"/>
                </a:cubicBezTo>
                <a:cubicBezTo>
                  <a:pt x="1239443" y="-26852"/>
                  <a:pt x="1951979" y="6569"/>
                  <a:pt x="2530832" y="10580"/>
                </a:cubicBezTo>
                <a:cubicBezTo>
                  <a:pt x="3109685" y="14591"/>
                  <a:pt x="3926495" y="-22840"/>
                  <a:pt x="4335569" y="74749"/>
                </a:cubicBezTo>
                <a:cubicBezTo>
                  <a:pt x="4744643" y="172338"/>
                  <a:pt x="4846243" y="302012"/>
                  <a:pt x="4985274" y="596117"/>
                </a:cubicBezTo>
                <a:cubicBezTo>
                  <a:pt x="5124305" y="890222"/>
                  <a:pt x="5207190" y="1469075"/>
                  <a:pt x="5169758" y="1839380"/>
                </a:cubicBezTo>
                <a:cubicBezTo>
                  <a:pt x="5132326" y="2209685"/>
                  <a:pt x="5036073" y="2600044"/>
                  <a:pt x="4760684" y="2817949"/>
                </a:cubicBezTo>
                <a:cubicBezTo>
                  <a:pt x="4485295" y="3035854"/>
                  <a:pt x="4090926" y="3106707"/>
                  <a:pt x="3517421" y="3146812"/>
                </a:cubicBezTo>
                <a:cubicBezTo>
                  <a:pt x="2943916" y="3186917"/>
                  <a:pt x="1895832" y="3178896"/>
                  <a:pt x="1319653" y="3058580"/>
                </a:cubicBezTo>
                <a:cubicBezTo>
                  <a:pt x="743474" y="2938264"/>
                  <a:pt x="244832" y="2735064"/>
                  <a:pt x="60348" y="2424917"/>
                </a:cubicBezTo>
                <a:cubicBezTo>
                  <a:pt x="-124136" y="2114770"/>
                  <a:pt x="169969" y="1522549"/>
                  <a:pt x="204727" y="1197696"/>
                </a:cubicBezTo>
                <a:close/>
              </a:path>
            </a:pathLst>
          </a:custGeom>
          <a:noFill/>
          <a:ln w="635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434660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a:t>
            </a:fld>
            <a:endParaRPr lang="nb-NO"/>
          </a:p>
        </p:txBody>
      </p:sp>
      <p:cxnSp>
        <p:nvCxnSpPr>
          <p:cNvPr id="3" name="Rett pilkobling 2">
            <a:extLst>
              <a:ext uri="{FF2B5EF4-FFF2-40B4-BE49-F238E27FC236}">
                <a16:creationId xmlns:a16="http://schemas.microsoft.com/office/drawing/2014/main" id="{4DE3A018-55C8-487C-9F7B-44F4F734808E}"/>
              </a:ext>
            </a:extLst>
          </p:cNvPr>
          <p:cNvCxnSpPr/>
          <p:nvPr/>
        </p:nvCxnSpPr>
        <p:spPr>
          <a:xfrm flipV="1">
            <a:off x="4608513" y="1912620"/>
            <a:ext cx="0" cy="3154680"/>
          </a:xfrm>
          <a:prstGeom prst="straightConnector1">
            <a:avLst/>
          </a:prstGeom>
          <a:ln w="6350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96431413-F194-4DBA-8EAC-13CF2EFFC91F}"/>
              </a:ext>
            </a:extLst>
          </p:cNvPr>
          <p:cNvSpPr txBox="1">
            <a:spLocks/>
          </p:cNvSpPr>
          <p:nvPr/>
        </p:nvSpPr>
        <p:spPr>
          <a:xfrm>
            <a:off x="36513" y="532585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START</a:t>
            </a:r>
            <a:endParaRPr lang="nb-NO" sz="8000" dirty="0">
              <a:solidFill>
                <a:srgbClr val="3DFF06"/>
              </a:solidFill>
              <a:latin typeface="Bebas Neue" panose="020B0606020202050201" pitchFamily="34" charset="0"/>
              <a:cs typeface="Montserrat Black"/>
            </a:endParaRPr>
          </a:p>
        </p:txBody>
      </p:sp>
      <p:sp>
        <p:nvSpPr>
          <p:cNvPr id="9" name="Content Placeholder 2">
            <a:extLst>
              <a:ext uri="{FF2B5EF4-FFF2-40B4-BE49-F238E27FC236}">
                <a16:creationId xmlns:a16="http://schemas.microsoft.com/office/drawing/2014/main" id="{EB99E6E3-C831-4030-860E-6EFADD68209B}"/>
              </a:ext>
            </a:extLst>
          </p:cNvPr>
          <p:cNvSpPr txBox="1">
            <a:spLocks/>
          </p:cNvSpPr>
          <p:nvPr/>
        </p:nvSpPr>
        <p:spPr>
          <a:xfrm>
            <a:off x="36513" y="60552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MÅL</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6171625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190</a:t>
            </a:fld>
            <a:endParaRPr lang="nb-NO"/>
          </a:p>
        </p:txBody>
      </p:sp>
      <p:pic>
        <p:nvPicPr>
          <p:cNvPr id="3" name="Picture 2" descr="Graphical user interface, application, Word&#10;&#10;Description automatically generated">
            <a:extLst>
              <a:ext uri="{FF2B5EF4-FFF2-40B4-BE49-F238E27FC236}">
                <a16:creationId xmlns:a16="http://schemas.microsoft.com/office/drawing/2014/main" id="{7599F493-ED21-9680-FDED-FF3C126D716B}"/>
              </a:ext>
            </a:extLst>
          </p:cNvPr>
          <p:cNvPicPr>
            <a:picLocks noChangeAspect="1"/>
          </p:cNvPicPr>
          <p:nvPr/>
        </p:nvPicPr>
        <p:blipFill>
          <a:blip r:embed="rId3"/>
          <a:stretch>
            <a:fillRect/>
          </a:stretch>
        </p:blipFill>
        <p:spPr>
          <a:xfrm>
            <a:off x="1082721" y="1200196"/>
            <a:ext cx="6978558" cy="4571379"/>
          </a:xfrm>
          <a:prstGeom prst="rect">
            <a:avLst/>
          </a:prstGeom>
        </p:spPr>
      </p:pic>
      <p:sp>
        <p:nvSpPr>
          <p:cNvPr id="8" name="TextBox 7">
            <a:extLst>
              <a:ext uri="{FF2B5EF4-FFF2-40B4-BE49-F238E27FC236}">
                <a16:creationId xmlns:a16="http://schemas.microsoft.com/office/drawing/2014/main" id="{EB23FF1A-0A66-15B5-6B41-A8991689C64A}"/>
              </a:ext>
            </a:extLst>
          </p:cNvPr>
          <p:cNvSpPr txBox="1"/>
          <p:nvPr/>
        </p:nvSpPr>
        <p:spPr>
          <a:xfrm>
            <a:off x="0" y="323033"/>
            <a:ext cx="9144000" cy="584775"/>
          </a:xfrm>
          <a:prstGeom prst="rect">
            <a:avLst/>
          </a:prstGeom>
          <a:noFill/>
        </p:spPr>
        <p:txBody>
          <a:bodyPr wrap="square">
            <a:spAutoFit/>
          </a:bodyPr>
          <a:lstStyle/>
          <a:p>
            <a:pPr algn="ctr"/>
            <a:r>
              <a:rPr lang="en-GB" sz="3200" dirty="0">
                <a:solidFill>
                  <a:schemeClr val="bg1"/>
                </a:solidFill>
                <a:latin typeface="Consolas" panose="020B0609020204030204" pitchFamily="49" charset="0"/>
                <a:cs typeface="Consolas" panose="020B0609020204030204" pitchFamily="49" charset="0"/>
              </a:rPr>
              <a:t>ddd-crew/bounded-context-canvas </a:t>
            </a:r>
          </a:p>
        </p:txBody>
      </p:sp>
    </p:spTree>
    <p:extLst>
      <p:ext uri="{BB962C8B-B14F-4D97-AF65-F5344CB8AC3E}">
        <p14:creationId xmlns:p14="http://schemas.microsoft.com/office/powerpoint/2010/main" val="163519431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HVA SKJER VED GRENSEN?</a:t>
            </a:r>
          </a:p>
        </p:txBody>
      </p:sp>
    </p:spTree>
    <p:extLst>
      <p:ext uri="{BB962C8B-B14F-4D97-AF65-F5344CB8AC3E}">
        <p14:creationId xmlns:p14="http://schemas.microsoft.com/office/powerpoint/2010/main" val="26353124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192</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HVORDAN FORHOLDER KONTEKSTER SEG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TIL HVERANDRE?</a:t>
            </a:r>
          </a:p>
        </p:txBody>
      </p:sp>
    </p:spTree>
    <p:extLst>
      <p:ext uri="{BB962C8B-B14F-4D97-AF65-F5344CB8AC3E}">
        <p14:creationId xmlns:p14="http://schemas.microsoft.com/office/powerpoint/2010/main" val="6174536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193</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CONTEXT MAP</a:t>
            </a:r>
          </a:p>
        </p:txBody>
      </p:sp>
    </p:spTree>
    <p:extLst>
      <p:ext uri="{BB962C8B-B14F-4D97-AF65-F5344CB8AC3E}">
        <p14:creationId xmlns:p14="http://schemas.microsoft.com/office/powerpoint/2010/main" val="11032621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194</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EKSPLISITTE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GRENSESTRATEGIER</a:t>
            </a:r>
          </a:p>
        </p:txBody>
      </p:sp>
    </p:spTree>
    <p:extLst>
      <p:ext uri="{BB962C8B-B14F-4D97-AF65-F5344CB8AC3E}">
        <p14:creationId xmlns:p14="http://schemas.microsoft.com/office/powerpoint/2010/main" val="715671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195</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PROBLEMSTILLINGER</a:t>
            </a:r>
          </a:p>
        </p:txBody>
      </p:sp>
    </p:spTree>
    <p:extLst>
      <p:ext uri="{BB962C8B-B14F-4D97-AF65-F5344CB8AC3E}">
        <p14:creationId xmlns:p14="http://schemas.microsoft.com/office/powerpoint/2010/main" val="375150937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196</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 STOR GRAD AV </a:t>
            </a:r>
            <a:r>
              <a:rPr lang="nb-NO" sz="8000" dirty="0">
                <a:solidFill>
                  <a:srgbClr val="FFFF00"/>
                </a:solidFill>
                <a:latin typeface="Bebas Neue" panose="020B0606020202050201" pitchFamily="34" charset="0"/>
                <a:cs typeface="Montserrat Black"/>
              </a:rPr>
              <a:t>OVERLAPP</a:t>
            </a:r>
            <a:r>
              <a:rPr lang="nb-NO" sz="8000" dirty="0">
                <a:solidFill>
                  <a:schemeClr val="bg1"/>
                </a:solidFill>
                <a:latin typeface="Bebas Neue" panose="020B0606020202050201" pitchFamily="34" charset="0"/>
                <a:cs typeface="Montserrat Black"/>
              </a:rPr>
              <a:t> ER DET MELLOM MODELLENE?</a:t>
            </a:r>
          </a:p>
        </p:txBody>
      </p:sp>
    </p:spTree>
    <p:extLst>
      <p:ext uri="{BB962C8B-B14F-4D97-AF65-F5344CB8AC3E}">
        <p14:creationId xmlns:p14="http://schemas.microsoft.com/office/powerpoint/2010/main" val="20353621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197</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HVA ER </a:t>
            </a:r>
            <a:r>
              <a:rPr lang="nb-NO" sz="8000" dirty="0">
                <a:solidFill>
                  <a:srgbClr val="FFFF00"/>
                </a:solidFill>
                <a:latin typeface="Bebas Neue" panose="020B0606020202050201" pitchFamily="34" charset="0"/>
                <a:cs typeface="Montserrat Black"/>
              </a:rPr>
              <a:t>STYRKEFORHOLDET</a:t>
            </a:r>
            <a:r>
              <a:rPr lang="nb-NO" sz="8000" dirty="0">
                <a:solidFill>
                  <a:schemeClr val="bg1"/>
                </a:solidFill>
                <a:latin typeface="Bebas Neue" panose="020B0606020202050201" pitchFamily="34" charset="0"/>
                <a:cs typeface="Montserrat Black"/>
              </a:rPr>
              <a:t> MELLOM TEAMENE?</a:t>
            </a:r>
          </a:p>
        </p:txBody>
      </p:sp>
    </p:spTree>
    <p:extLst>
      <p:ext uri="{BB962C8B-B14F-4D97-AF65-F5344CB8AC3E}">
        <p14:creationId xmlns:p14="http://schemas.microsoft.com/office/powerpoint/2010/main" val="222082861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198</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 STOR </a:t>
            </a:r>
            <a:r>
              <a:rPr lang="nb-NO" sz="8000" dirty="0">
                <a:solidFill>
                  <a:srgbClr val="FFFF00"/>
                </a:solidFill>
                <a:latin typeface="Bebas Neue" panose="020B0606020202050201" pitchFamily="34" charset="0"/>
                <a:cs typeface="Montserrat Black"/>
              </a:rPr>
              <a:t>INNFLYTELSE</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HAR MAN PÅ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DEN ANDRE MODELLEN</a:t>
            </a:r>
            <a:r>
              <a:rPr lang="nb-NO" sz="8000" dirty="0">
                <a:solidFill>
                  <a:schemeClr val="bg1"/>
                </a:solidFill>
                <a:latin typeface="Bebas Neue" panose="020B0606020202050201" pitchFamily="34" charset="0"/>
                <a:cs typeface="Montserrat Black"/>
              </a:rPr>
              <a:t>?</a:t>
            </a:r>
          </a:p>
        </p:txBody>
      </p:sp>
    </p:spTree>
    <p:extLst>
      <p:ext uri="{BB962C8B-B14F-4D97-AF65-F5344CB8AC3E}">
        <p14:creationId xmlns:p14="http://schemas.microsoft.com/office/powerpoint/2010/main" val="33552890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199</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 STOR INNFLYTELSE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HAR MAN PÅ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DET ANDRE TEAMET</a:t>
            </a:r>
            <a:r>
              <a:rPr lang="nb-NO" sz="8000" dirty="0">
                <a:solidFill>
                  <a:schemeClr val="bg1"/>
                </a:solidFill>
                <a:latin typeface="Bebas Neue" panose="020B0606020202050201" pitchFamily="34" charset="0"/>
                <a:cs typeface="Montserrat Black"/>
              </a:rPr>
              <a:t>?</a:t>
            </a:r>
          </a:p>
        </p:txBody>
      </p:sp>
    </p:spTree>
    <p:extLst>
      <p:ext uri="{BB962C8B-B14F-4D97-AF65-F5344CB8AC3E}">
        <p14:creationId xmlns:p14="http://schemas.microsoft.com/office/powerpoint/2010/main" val="3547271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a:t>
            </a:fld>
            <a:endParaRPr lang="nb-NO"/>
          </a:p>
        </p:txBody>
      </p:sp>
      <p:pic>
        <p:nvPicPr>
          <p:cNvPr id="8" name="Content Placeholder 7" descr="Logo&#10;&#10;Description automatically generated">
            <a:extLst>
              <a:ext uri="{FF2B5EF4-FFF2-40B4-BE49-F238E27FC236}">
                <a16:creationId xmlns:a16="http://schemas.microsoft.com/office/drawing/2014/main" id="{0E728678-E474-8A83-9B1C-1A9E206D6812}"/>
              </a:ext>
            </a:extLst>
          </p:cNvPr>
          <p:cNvPicPr>
            <a:picLocks noGrp="1" noChangeAspect="1"/>
          </p:cNvPicPr>
          <p:nvPr>
            <p:ph idx="1"/>
          </p:nvPr>
        </p:nvPicPr>
        <p:blipFill>
          <a:blip r:embed="rId3"/>
          <a:stretch>
            <a:fillRect/>
          </a:stretch>
        </p:blipFill>
        <p:spPr>
          <a:xfrm>
            <a:off x="1168634" y="1166018"/>
            <a:ext cx="7207565" cy="4525963"/>
          </a:xfrm>
        </p:spPr>
      </p:pic>
    </p:spTree>
    <p:extLst>
      <p:ext uri="{BB962C8B-B14F-4D97-AF65-F5344CB8AC3E}">
        <p14:creationId xmlns:p14="http://schemas.microsoft.com/office/powerpoint/2010/main" val="2630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a:t>
            </a:fld>
            <a:endParaRPr lang="nb-NO"/>
          </a:p>
        </p:txBody>
      </p:sp>
      <p:cxnSp>
        <p:nvCxnSpPr>
          <p:cNvPr id="3" name="Rett pilkobling 2">
            <a:extLst>
              <a:ext uri="{FF2B5EF4-FFF2-40B4-BE49-F238E27FC236}">
                <a16:creationId xmlns:a16="http://schemas.microsoft.com/office/drawing/2014/main" id="{4DE3A018-55C8-487C-9F7B-44F4F734808E}"/>
              </a:ext>
            </a:extLst>
          </p:cNvPr>
          <p:cNvCxnSpPr>
            <a:cxnSpLocks/>
          </p:cNvCxnSpPr>
          <p:nvPr/>
        </p:nvCxnSpPr>
        <p:spPr>
          <a:xfrm flipH="1" flipV="1">
            <a:off x="1615440" y="3392488"/>
            <a:ext cx="493713" cy="2547566"/>
          </a:xfrm>
          <a:prstGeom prst="straightConnector1">
            <a:avLst/>
          </a:prstGeom>
          <a:ln w="1270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9" name="Content Placeholder 2">
            <a:extLst>
              <a:ext uri="{FF2B5EF4-FFF2-40B4-BE49-F238E27FC236}">
                <a16:creationId xmlns:a16="http://schemas.microsoft.com/office/drawing/2014/main" id="{EB99E6E3-C831-4030-860E-6EFADD68209B}"/>
              </a:ext>
            </a:extLst>
          </p:cNvPr>
          <p:cNvSpPr txBox="1">
            <a:spLocks/>
          </p:cNvSpPr>
          <p:nvPr/>
        </p:nvSpPr>
        <p:spPr>
          <a:xfrm>
            <a:off x="-3048000" y="265123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Black"/>
              </a:rPr>
              <a:t>MÅL</a:t>
            </a:r>
            <a:endParaRPr lang="nb-NO" sz="4000" dirty="0">
              <a:solidFill>
                <a:srgbClr val="3DFF06"/>
              </a:solidFill>
              <a:latin typeface="Bebas Neue" panose="020B0606020202050201" pitchFamily="34" charset="0"/>
              <a:cs typeface="Montserrat Black"/>
            </a:endParaRPr>
          </a:p>
        </p:txBody>
      </p:sp>
      <p:sp>
        <p:nvSpPr>
          <p:cNvPr id="7" name="Content Placeholder 2">
            <a:extLst>
              <a:ext uri="{FF2B5EF4-FFF2-40B4-BE49-F238E27FC236}">
                <a16:creationId xmlns:a16="http://schemas.microsoft.com/office/drawing/2014/main" id="{4298FE8B-3F00-4422-AE06-F058AC7DD010}"/>
              </a:ext>
            </a:extLst>
          </p:cNvPr>
          <p:cNvSpPr txBox="1">
            <a:spLocks/>
          </p:cNvSpPr>
          <p:nvPr/>
        </p:nvSpPr>
        <p:spPr>
          <a:xfrm>
            <a:off x="3328353" y="825981"/>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000" dirty="0">
                <a:solidFill>
                  <a:schemeClr val="bg1"/>
                </a:solidFill>
                <a:latin typeface="Bebas Neue" panose="020B0606020202050201" pitchFamily="34" charset="0"/>
                <a:cs typeface="Montserrat Black"/>
              </a:rPr>
              <a:t>MÅL</a:t>
            </a:r>
            <a:endParaRPr lang="nb-NO" sz="2000" dirty="0">
              <a:solidFill>
                <a:srgbClr val="3DFF06"/>
              </a:solidFill>
              <a:latin typeface="Bebas Neue" panose="020B0606020202050201" pitchFamily="34" charset="0"/>
              <a:cs typeface="Montserrat Black"/>
            </a:endParaRPr>
          </a:p>
        </p:txBody>
      </p:sp>
      <p:sp>
        <p:nvSpPr>
          <p:cNvPr id="10" name="Content Placeholder 2">
            <a:extLst>
              <a:ext uri="{FF2B5EF4-FFF2-40B4-BE49-F238E27FC236}">
                <a16:creationId xmlns:a16="http://schemas.microsoft.com/office/drawing/2014/main" id="{7DDBD69C-B5D5-440E-84C6-F7F518C843B1}"/>
              </a:ext>
            </a:extLst>
          </p:cNvPr>
          <p:cNvSpPr txBox="1">
            <a:spLocks/>
          </p:cNvSpPr>
          <p:nvPr/>
        </p:nvSpPr>
        <p:spPr>
          <a:xfrm>
            <a:off x="-1304607" y="290926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800" dirty="0">
                <a:solidFill>
                  <a:schemeClr val="bg1"/>
                </a:solidFill>
                <a:latin typeface="Bebas Neue" panose="020B0606020202050201" pitchFamily="34" charset="0"/>
                <a:cs typeface="Montserrat Black"/>
              </a:rPr>
              <a:t>MÅL</a:t>
            </a:r>
            <a:endParaRPr lang="nb-NO" sz="4800" dirty="0">
              <a:solidFill>
                <a:srgbClr val="3DFF06"/>
              </a:solidFill>
              <a:latin typeface="Bebas Neue" panose="020B0606020202050201" pitchFamily="34" charset="0"/>
              <a:cs typeface="Montserrat Black"/>
            </a:endParaRPr>
          </a:p>
        </p:txBody>
      </p:sp>
      <p:sp>
        <p:nvSpPr>
          <p:cNvPr id="11" name="Content Placeholder 2">
            <a:extLst>
              <a:ext uri="{FF2B5EF4-FFF2-40B4-BE49-F238E27FC236}">
                <a16:creationId xmlns:a16="http://schemas.microsoft.com/office/drawing/2014/main" id="{3934C427-AC46-44C2-BBBF-D14FC8C50639}"/>
              </a:ext>
            </a:extLst>
          </p:cNvPr>
          <p:cNvSpPr txBox="1">
            <a:spLocks/>
          </p:cNvSpPr>
          <p:nvPr/>
        </p:nvSpPr>
        <p:spPr>
          <a:xfrm>
            <a:off x="2956560" y="297201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800" dirty="0">
                <a:solidFill>
                  <a:schemeClr val="bg1"/>
                </a:solidFill>
                <a:latin typeface="Bebas Neue" panose="020B0606020202050201" pitchFamily="34" charset="0"/>
                <a:cs typeface="Montserrat Black"/>
              </a:rPr>
              <a:t>MÅL</a:t>
            </a:r>
            <a:endParaRPr lang="nb-NO" sz="2800" dirty="0">
              <a:solidFill>
                <a:srgbClr val="3DFF06"/>
              </a:solidFill>
              <a:latin typeface="Bebas Neue" panose="020B0606020202050201" pitchFamily="34" charset="0"/>
              <a:cs typeface="Montserrat Black"/>
            </a:endParaRPr>
          </a:p>
        </p:txBody>
      </p:sp>
      <p:sp>
        <p:nvSpPr>
          <p:cNvPr id="12" name="Content Placeholder 2">
            <a:extLst>
              <a:ext uri="{FF2B5EF4-FFF2-40B4-BE49-F238E27FC236}">
                <a16:creationId xmlns:a16="http://schemas.microsoft.com/office/drawing/2014/main" id="{C26E5495-ABF5-42A4-8E47-40118E030783}"/>
              </a:ext>
            </a:extLst>
          </p:cNvPr>
          <p:cNvSpPr txBox="1">
            <a:spLocks/>
          </p:cNvSpPr>
          <p:nvPr/>
        </p:nvSpPr>
        <p:spPr>
          <a:xfrm>
            <a:off x="2092326" y="1671801"/>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7200" dirty="0">
                <a:solidFill>
                  <a:schemeClr val="bg1"/>
                </a:solidFill>
                <a:latin typeface="Bebas Neue" panose="020B0606020202050201" pitchFamily="34" charset="0"/>
                <a:cs typeface="Montserrat Black"/>
              </a:rPr>
              <a:t>MÅL</a:t>
            </a:r>
            <a:endParaRPr lang="nb-NO" sz="7200" dirty="0">
              <a:solidFill>
                <a:srgbClr val="3DFF06"/>
              </a:solidFill>
              <a:latin typeface="Bebas Neue" panose="020B0606020202050201" pitchFamily="34" charset="0"/>
              <a:cs typeface="Montserrat Black"/>
            </a:endParaRPr>
          </a:p>
        </p:txBody>
      </p:sp>
      <p:sp>
        <p:nvSpPr>
          <p:cNvPr id="13" name="Content Placeholder 2">
            <a:extLst>
              <a:ext uri="{FF2B5EF4-FFF2-40B4-BE49-F238E27FC236}">
                <a16:creationId xmlns:a16="http://schemas.microsoft.com/office/drawing/2014/main" id="{0A22C68C-37B8-40BD-8E0E-2EEBAD469048}"/>
              </a:ext>
            </a:extLst>
          </p:cNvPr>
          <p:cNvSpPr txBox="1">
            <a:spLocks/>
          </p:cNvSpPr>
          <p:nvPr/>
        </p:nvSpPr>
        <p:spPr>
          <a:xfrm>
            <a:off x="-2255520" y="1421239"/>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chemeClr val="bg1"/>
                </a:solidFill>
                <a:latin typeface="Bebas Neue" panose="020B0606020202050201" pitchFamily="34" charset="0"/>
                <a:cs typeface="Montserrat Black"/>
              </a:rPr>
              <a:t>MÅL</a:t>
            </a:r>
            <a:endParaRPr lang="nb-NO" sz="6000" dirty="0">
              <a:solidFill>
                <a:srgbClr val="3DFF06"/>
              </a:solidFill>
              <a:latin typeface="Bebas Neue" panose="020B0606020202050201" pitchFamily="34" charset="0"/>
              <a:cs typeface="Montserrat Black"/>
            </a:endParaRPr>
          </a:p>
        </p:txBody>
      </p:sp>
      <p:sp>
        <p:nvSpPr>
          <p:cNvPr id="14" name="Content Placeholder 2">
            <a:extLst>
              <a:ext uri="{FF2B5EF4-FFF2-40B4-BE49-F238E27FC236}">
                <a16:creationId xmlns:a16="http://schemas.microsoft.com/office/drawing/2014/main" id="{EAD7755B-B1C5-4B77-A547-E0E68EF71DFC}"/>
              </a:ext>
            </a:extLst>
          </p:cNvPr>
          <p:cNvSpPr txBox="1">
            <a:spLocks/>
          </p:cNvSpPr>
          <p:nvPr/>
        </p:nvSpPr>
        <p:spPr>
          <a:xfrm>
            <a:off x="-2828607" y="49843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Black"/>
              </a:rPr>
              <a:t>MÅL</a:t>
            </a:r>
            <a:endParaRPr lang="nb-NO" sz="4000" dirty="0">
              <a:solidFill>
                <a:srgbClr val="3DFF06"/>
              </a:solidFill>
              <a:latin typeface="Bebas Neue" panose="020B0606020202050201" pitchFamily="34" charset="0"/>
              <a:cs typeface="Montserrat Black"/>
            </a:endParaRPr>
          </a:p>
        </p:txBody>
      </p:sp>
      <p:sp>
        <p:nvSpPr>
          <p:cNvPr id="15" name="Content Placeholder 2">
            <a:extLst>
              <a:ext uri="{FF2B5EF4-FFF2-40B4-BE49-F238E27FC236}">
                <a16:creationId xmlns:a16="http://schemas.microsoft.com/office/drawing/2014/main" id="{1052FE25-EED1-4C31-AC9F-C4A49352A416}"/>
              </a:ext>
            </a:extLst>
          </p:cNvPr>
          <p:cNvSpPr txBox="1">
            <a:spLocks/>
          </p:cNvSpPr>
          <p:nvPr/>
        </p:nvSpPr>
        <p:spPr>
          <a:xfrm>
            <a:off x="1103313" y="60092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Bebas Neue" panose="020B0606020202050201" pitchFamily="34" charset="0"/>
                <a:cs typeface="Montserrat Black"/>
              </a:rPr>
              <a:t>MÅL</a:t>
            </a:r>
            <a:endParaRPr lang="nb-NO" sz="4000" dirty="0">
              <a:solidFill>
                <a:srgbClr val="3DFF06"/>
              </a:solidFill>
              <a:latin typeface="Bebas Neue" panose="020B0606020202050201" pitchFamily="34" charset="0"/>
              <a:cs typeface="Montserrat Black"/>
            </a:endParaRPr>
          </a:p>
        </p:txBody>
      </p:sp>
      <p:sp>
        <p:nvSpPr>
          <p:cNvPr id="16" name="Content Placeholder 2">
            <a:extLst>
              <a:ext uri="{FF2B5EF4-FFF2-40B4-BE49-F238E27FC236}">
                <a16:creationId xmlns:a16="http://schemas.microsoft.com/office/drawing/2014/main" id="{B9862C87-5B94-4100-855B-39617A20D6CA}"/>
              </a:ext>
            </a:extLst>
          </p:cNvPr>
          <p:cNvSpPr txBox="1">
            <a:spLocks/>
          </p:cNvSpPr>
          <p:nvPr/>
        </p:nvSpPr>
        <p:spPr>
          <a:xfrm>
            <a:off x="-944880" y="1107169"/>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3000" dirty="0">
                <a:solidFill>
                  <a:schemeClr val="bg1"/>
                </a:solidFill>
                <a:latin typeface="Bebas Neue" panose="020B0606020202050201" pitchFamily="34" charset="0"/>
                <a:cs typeface="Montserrat Black"/>
              </a:rPr>
              <a:t>MÅL</a:t>
            </a:r>
            <a:endParaRPr lang="nb-NO" sz="3000" dirty="0">
              <a:solidFill>
                <a:srgbClr val="3DFF06"/>
              </a:solidFill>
              <a:latin typeface="Bebas Neue" panose="020B0606020202050201" pitchFamily="34" charset="0"/>
              <a:cs typeface="Montserrat Black"/>
            </a:endParaRPr>
          </a:p>
        </p:txBody>
      </p:sp>
      <p:cxnSp>
        <p:nvCxnSpPr>
          <p:cNvPr id="17" name="Rett pilkobling 16">
            <a:extLst>
              <a:ext uri="{FF2B5EF4-FFF2-40B4-BE49-F238E27FC236}">
                <a16:creationId xmlns:a16="http://schemas.microsoft.com/office/drawing/2014/main" id="{BB6F8179-5756-4592-90DD-F09270BE12F4}"/>
              </a:ext>
            </a:extLst>
          </p:cNvPr>
          <p:cNvCxnSpPr>
            <a:cxnSpLocks/>
          </p:cNvCxnSpPr>
          <p:nvPr/>
        </p:nvCxnSpPr>
        <p:spPr>
          <a:xfrm flipH="1" flipV="1">
            <a:off x="3627120" y="1687567"/>
            <a:ext cx="751207" cy="2769571"/>
          </a:xfrm>
          <a:prstGeom prst="straightConnector1">
            <a:avLst/>
          </a:prstGeom>
          <a:ln w="1270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Rett pilkobling 17">
            <a:extLst>
              <a:ext uri="{FF2B5EF4-FFF2-40B4-BE49-F238E27FC236}">
                <a16:creationId xmlns:a16="http://schemas.microsoft.com/office/drawing/2014/main" id="{DF77DE2E-C8D4-4D6E-A28D-C80BE680BEFE}"/>
              </a:ext>
            </a:extLst>
          </p:cNvPr>
          <p:cNvCxnSpPr>
            <a:cxnSpLocks/>
          </p:cNvCxnSpPr>
          <p:nvPr/>
        </p:nvCxnSpPr>
        <p:spPr>
          <a:xfrm flipH="1" flipV="1">
            <a:off x="2542977" y="2394113"/>
            <a:ext cx="202326" cy="2547566"/>
          </a:xfrm>
          <a:prstGeom prst="straightConnector1">
            <a:avLst/>
          </a:prstGeom>
          <a:ln w="1270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Rett pilkobling 18">
            <a:extLst>
              <a:ext uri="{FF2B5EF4-FFF2-40B4-BE49-F238E27FC236}">
                <a16:creationId xmlns:a16="http://schemas.microsoft.com/office/drawing/2014/main" id="{CA9E5629-7BAB-4FF8-A13C-A5DD72A77442}"/>
              </a:ext>
            </a:extLst>
          </p:cNvPr>
          <p:cNvCxnSpPr>
            <a:cxnSpLocks/>
          </p:cNvCxnSpPr>
          <p:nvPr/>
        </p:nvCxnSpPr>
        <p:spPr>
          <a:xfrm flipH="1" flipV="1">
            <a:off x="3464720" y="3780418"/>
            <a:ext cx="493713" cy="2547566"/>
          </a:xfrm>
          <a:prstGeom prst="straightConnector1">
            <a:avLst/>
          </a:prstGeom>
          <a:ln w="1270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Rett pilkobling 19">
            <a:extLst>
              <a:ext uri="{FF2B5EF4-FFF2-40B4-BE49-F238E27FC236}">
                <a16:creationId xmlns:a16="http://schemas.microsoft.com/office/drawing/2014/main" id="{EDCC8A81-757B-4855-A19F-579CE84A9B67}"/>
              </a:ext>
            </a:extLst>
          </p:cNvPr>
          <p:cNvCxnSpPr>
            <a:cxnSpLocks/>
          </p:cNvCxnSpPr>
          <p:nvPr/>
        </p:nvCxnSpPr>
        <p:spPr>
          <a:xfrm flipV="1">
            <a:off x="6102033" y="3600493"/>
            <a:ext cx="1205547" cy="2672801"/>
          </a:xfrm>
          <a:prstGeom prst="straightConnector1">
            <a:avLst/>
          </a:prstGeom>
          <a:ln w="1270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Rett pilkobling 23">
            <a:extLst>
              <a:ext uri="{FF2B5EF4-FFF2-40B4-BE49-F238E27FC236}">
                <a16:creationId xmlns:a16="http://schemas.microsoft.com/office/drawing/2014/main" id="{492B5E9B-7AE9-4F4D-B145-60D56738BBED}"/>
              </a:ext>
            </a:extLst>
          </p:cNvPr>
          <p:cNvCxnSpPr>
            <a:cxnSpLocks/>
            <a:endCxn id="15" idx="2"/>
          </p:cNvCxnSpPr>
          <p:nvPr/>
        </p:nvCxnSpPr>
        <p:spPr>
          <a:xfrm flipV="1">
            <a:off x="4618357" y="1218674"/>
            <a:ext cx="1056956" cy="2009031"/>
          </a:xfrm>
          <a:prstGeom prst="straightConnector1">
            <a:avLst/>
          </a:prstGeom>
          <a:ln w="1270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Rett pilkobling 31">
            <a:extLst>
              <a:ext uri="{FF2B5EF4-FFF2-40B4-BE49-F238E27FC236}">
                <a16:creationId xmlns:a16="http://schemas.microsoft.com/office/drawing/2014/main" id="{9C6EB7AC-B85E-4481-A12A-90938CD0097D}"/>
              </a:ext>
            </a:extLst>
          </p:cNvPr>
          <p:cNvCxnSpPr>
            <a:cxnSpLocks/>
          </p:cNvCxnSpPr>
          <p:nvPr/>
        </p:nvCxnSpPr>
        <p:spPr>
          <a:xfrm flipV="1">
            <a:off x="5222082" y="2909262"/>
            <a:ext cx="1093311" cy="3197905"/>
          </a:xfrm>
          <a:prstGeom prst="straightConnector1">
            <a:avLst/>
          </a:prstGeom>
          <a:ln w="1270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4" name="Content Placeholder 2">
            <a:extLst>
              <a:ext uri="{FF2B5EF4-FFF2-40B4-BE49-F238E27FC236}">
                <a16:creationId xmlns:a16="http://schemas.microsoft.com/office/drawing/2014/main" id="{FAE208E9-2B83-4032-8290-AF70522AE297}"/>
              </a:ext>
            </a:extLst>
          </p:cNvPr>
          <p:cNvSpPr txBox="1">
            <a:spLocks/>
          </p:cNvSpPr>
          <p:nvPr/>
        </p:nvSpPr>
        <p:spPr>
          <a:xfrm>
            <a:off x="650082" y="365751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2000" dirty="0">
                <a:solidFill>
                  <a:schemeClr val="bg1"/>
                </a:solidFill>
                <a:latin typeface="Bebas Neue" panose="020B0606020202050201" pitchFamily="34" charset="0"/>
                <a:cs typeface="Montserrat Black"/>
              </a:rPr>
              <a:t>MÅL</a:t>
            </a:r>
            <a:endParaRPr lang="nb-NO" sz="2000" dirty="0">
              <a:solidFill>
                <a:srgbClr val="3DFF06"/>
              </a:solidFill>
              <a:latin typeface="Bebas Neue" panose="020B0606020202050201" pitchFamily="34" charset="0"/>
              <a:cs typeface="Montserrat Black"/>
            </a:endParaRPr>
          </a:p>
        </p:txBody>
      </p:sp>
      <p:sp>
        <p:nvSpPr>
          <p:cNvPr id="35" name="Content Placeholder 2">
            <a:extLst>
              <a:ext uri="{FF2B5EF4-FFF2-40B4-BE49-F238E27FC236}">
                <a16:creationId xmlns:a16="http://schemas.microsoft.com/office/drawing/2014/main" id="{17D3334C-07A7-48A7-B964-2822324E314A}"/>
              </a:ext>
            </a:extLst>
          </p:cNvPr>
          <p:cNvSpPr txBox="1">
            <a:spLocks/>
          </p:cNvSpPr>
          <p:nvPr/>
        </p:nvSpPr>
        <p:spPr>
          <a:xfrm>
            <a:off x="3320733" y="4774815"/>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3000" dirty="0">
                <a:solidFill>
                  <a:schemeClr val="bg1"/>
                </a:solidFill>
                <a:latin typeface="Bebas Neue" panose="020B0606020202050201" pitchFamily="34" charset="0"/>
                <a:cs typeface="Montserrat Black"/>
              </a:rPr>
              <a:t>MÅL</a:t>
            </a:r>
            <a:endParaRPr lang="nb-NO" sz="3000" dirty="0">
              <a:solidFill>
                <a:srgbClr val="3DFF06"/>
              </a:solidFill>
              <a:latin typeface="Bebas Neue" panose="020B0606020202050201" pitchFamily="34" charset="0"/>
              <a:cs typeface="Montserrat Black"/>
            </a:endParaRPr>
          </a:p>
        </p:txBody>
      </p:sp>
      <p:sp>
        <p:nvSpPr>
          <p:cNvPr id="36" name="Content Placeholder 2">
            <a:extLst>
              <a:ext uri="{FF2B5EF4-FFF2-40B4-BE49-F238E27FC236}">
                <a16:creationId xmlns:a16="http://schemas.microsoft.com/office/drawing/2014/main" id="{7D56A2B1-2907-49FC-BFDB-4DA4E1DBB7D7}"/>
              </a:ext>
            </a:extLst>
          </p:cNvPr>
          <p:cNvSpPr txBox="1">
            <a:spLocks/>
          </p:cNvSpPr>
          <p:nvPr/>
        </p:nvSpPr>
        <p:spPr>
          <a:xfrm>
            <a:off x="-3673791" y="508368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3000" dirty="0">
                <a:solidFill>
                  <a:schemeClr val="bg1"/>
                </a:solidFill>
                <a:latin typeface="Bebas Neue" panose="020B0606020202050201" pitchFamily="34" charset="0"/>
                <a:cs typeface="Montserrat Black"/>
              </a:rPr>
              <a:t>MÅL</a:t>
            </a:r>
            <a:endParaRPr lang="nb-NO" sz="3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0971135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200</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EKSEMPEL PÅ STRATEGI</a:t>
            </a:r>
          </a:p>
        </p:txBody>
      </p:sp>
    </p:spTree>
    <p:extLst>
      <p:ext uri="{BB962C8B-B14F-4D97-AF65-F5344CB8AC3E}">
        <p14:creationId xmlns:p14="http://schemas.microsoft.com/office/powerpoint/2010/main" val="295251911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201</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ANTI-CORRUPTION LAYER</a:t>
            </a:r>
          </a:p>
        </p:txBody>
      </p:sp>
    </p:spTree>
    <p:extLst>
      <p:ext uri="{BB962C8B-B14F-4D97-AF65-F5344CB8AC3E}">
        <p14:creationId xmlns:p14="http://schemas.microsoft.com/office/powerpoint/2010/main" val="21729691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202</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ISOLERENDE LAG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MELLOM EGEN KONTEKST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OG EKSTERN KONTEKST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3489601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203</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BESKYTTE MODELLEN OG SPRÅKET </a:t>
            </a:r>
            <a:r>
              <a:rPr lang="nb-NO" sz="8000" dirty="0">
                <a:solidFill>
                  <a:srgbClr val="FFFF00"/>
                </a:solidFill>
                <a:latin typeface="Bebas Neue" panose="020B0606020202050201" pitchFamily="34" charset="0"/>
                <a:cs typeface="Montserrat Black"/>
              </a:rPr>
              <a:t>MOT EKSTERN PÅVIRKNING</a:t>
            </a:r>
          </a:p>
        </p:txBody>
      </p:sp>
    </p:spTree>
    <p:extLst>
      <p:ext uri="{BB962C8B-B14F-4D97-AF65-F5344CB8AC3E}">
        <p14:creationId xmlns:p14="http://schemas.microsoft.com/office/powerpoint/2010/main" val="300832134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204</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UNNGÅ AT ANDRES BEGREPER OG HENSYN </a:t>
            </a:r>
            <a:r>
              <a:rPr lang="nb-NO" sz="8000" dirty="0">
                <a:solidFill>
                  <a:srgbClr val="FFFF00"/>
                </a:solidFill>
                <a:latin typeface="Bebas Neue" panose="020B0606020202050201" pitchFamily="34" charset="0"/>
                <a:cs typeface="Montserrat Black"/>
              </a:rPr>
              <a:t>LEKKER INN </a:t>
            </a:r>
            <a:br>
              <a:rPr lang="nb-NO" sz="8000" dirty="0">
                <a:solidFill>
                  <a:srgbClr val="FFFF00"/>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I EGEN KONTEKST</a:t>
            </a:r>
          </a:p>
        </p:txBody>
      </p:sp>
    </p:spTree>
    <p:extLst>
      <p:ext uri="{BB962C8B-B14F-4D97-AF65-F5344CB8AC3E}">
        <p14:creationId xmlns:p14="http://schemas.microsoft.com/office/powerpoint/2010/main" val="31432316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HVORFOR ISOLERE?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7950657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INTEGRITET OG SELVSTENDIGHET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69779128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207</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TRENGER IKKE Å VÆRE NOE GALT </a:t>
            </a:r>
            <a:r>
              <a:rPr lang="nb-NO" sz="8000" dirty="0">
                <a:solidFill>
                  <a:schemeClr val="bg1"/>
                </a:solidFill>
                <a:latin typeface="Bebas Neue" panose="020B0606020202050201" pitchFamily="34" charset="0"/>
                <a:cs typeface="Montserrat Black"/>
              </a:rPr>
              <a:t>MED DEN ANDRE KONTEKSTEN</a:t>
            </a:r>
          </a:p>
        </p:txBody>
      </p:sp>
    </p:spTree>
    <p:extLst>
      <p:ext uri="{BB962C8B-B14F-4D97-AF65-F5344CB8AC3E}">
        <p14:creationId xmlns:p14="http://schemas.microsoft.com/office/powerpoint/2010/main" val="241952899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208</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DEN ANDRE KONTEKSTEN FOKUSERER PÅ Å LØSE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ET ANNET PROBLEM</a:t>
            </a:r>
          </a:p>
        </p:txBody>
      </p:sp>
    </p:spTree>
    <p:extLst>
      <p:ext uri="{BB962C8B-B14F-4D97-AF65-F5344CB8AC3E}">
        <p14:creationId xmlns:p14="http://schemas.microsoft.com/office/powerpoint/2010/main" val="1328428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209</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HVORFOR ELLERS ER DET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TO KONTEKSTER OG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TO MODELLER?</a:t>
            </a:r>
          </a:p>
        </p:txBody>
      </p:sp>
    </p:spTree>
    <p:extLst>
      <p:ext uri="{BB962C8B-B14F-4D97-AF65-F5344CB8AC3E}">
        <p14:creationId xmlns:p14="http://schemas.microsoft.com/office/powerpoint/2010/main" val="1639672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UENIGHETER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3231475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EKSEMPEL</a:t>
            </a:r>
          </a:p>
        </p:txBody>
      </p:sp>
    </p:spTree>
    <p:extLst>
      <p:ext uri="{BB962C8B-B14F-4D97-AF65-F5344CB8AC3E}">
        <p14:creationId xmlns:p14="http://schemas.microsoft.com/office/powerpoint/2010/main" val="419497369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SILJE-PROSJEKTET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FOR MATTILSYNET</a:t>
            </a:r>
          </a:p>
        </p:txBody>
      </p:sp>
    </p:spTree>
    <p:extLst>
      <p:ext uri="{BB962C8B-B14F-4D97-AF65-F5344CB8AC3E}">
        <p14:creationId xmlns:p14="http://schemas.microsoft.com/office/powerpoint/2010/main" val="9895139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212</a:t>
            </a:fld>
            <a:endParaRPr lang="nb-NO"/>
          </a:p>
        </p:txBody>
      </p:sp>
      <p:pic>
        <p:nvPicPr>
          <p:cNvPr id="3" name="Bilde 2" descr="Et bilde som inneholder tekst&#10;&#10;Automatisk generert beskrivelse">
            <a:extLst>
              <a:ext uri="{FF2B5EF4-FFF2-40B4-BE49-F238E27FC236}">
                <a16:creationId xmlns:a16="http://schemas.microsoft.com/office/drawing/2014/main" id="{6C6ACF54-E32A-44A1-9683-F478AC0B5417}"/>
              </a:ext>
            </a:extLst>
          </p:cNvPr>
          <p:cNvPicPr>
            <a:picLocks noChangeAspect="1"/>
          </p:cNvPicPr>
          <p:nvPr/>
        </p:nvPicPr>
        <p:blipFill>
          <a:blip r:embed="rId3"/>
          <a:stretch>
            <a:fillRect/>
          </a:stretch>
        </p:blipFill>
        <p:spPr>
          <a:xfrm>
            <a:off x="2082546" y="0"/>
            <a:ext cx="4978908" cy="6858000"/>
          </a:xfrm>
          <a:prstGeom prst="rect">
            <a:avLst/>
          </a:prstGeom>
        </p:spPr>
      </p:pic>
    </p:spTree>
    <p:extLst>
      <p:ext uri="{BB962C8B-B14F-4D97-AF65-F5344CB8AC3E}">
        <p14:creationId xmlns:p14="http://schemas.microsoft.com/office/powerpoint/2010/main" val="26242877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SILJE</a:t>
            </a:r>
            <a:r>
              <a:rPr lang="nb-NO" sz="8000" dirty="0">
                <a:solidFill>
                  <a:schemeClr val="bg1"/>
                </a:solidFill>
                <a:latin typeface="Bebas Neue" panose="020B0606020202050201" pitchFamily="34" charset="0"/>
                <a:cs typeface="Montserrat Black"/>
              </a:rPr>
              <a:t> OG </a:t>
            </a:r>
            <a:r>
              <a:rPr lang="nb-NO" sz="8000" dirty="0">
                <a:solidFill>
                  <a:srgbClr val="FFFF00"/>
                </a:solidFill>
                <a:latin typeface="Bebas Neue" panose="020B0606020202050201" pitchFamily="34" charset="0"/>
                <a:cs typeface="Montserrat Black"/>
              </a:rPr>
              <a:t>MATS</a:t>
            </a:r>
          </a:p>
        </p:txBody>
      </p:sp>
    </p:spTree>
    <p:extLst>
      <p:ext uri="{BB962C8B-B14F-4D97-AF65-F5344CB8AC3E}">
        <p14:creationId xmlns:p14="http://schemas.microsoft.com/office/powerpoint/2010/main" val="12310425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SILJE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SMILEFJESTILSYN</a:t>
            </a:r>
          </a:p>
        </p:txBody>
      </p:sp>
    </p:spTree>
    <p:extLst>
      <p:ext uri="{BB962C8B-B14F-4D97-AF65-F5344CB8AC3E}">
        <p14:creationId xmlns:p14="http://schemas.microsoft.com/office/powerpoint/2010/main" val="191839260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SILJE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LITE OG SPESIFIKT</a:t>
            </a:r>
          </a:p>
        </p:txBody>
      </p:sp>
    </p:spTree>
    <p:extLst>
      <p:ext uri="{BB962C8B-B14F-4D97-AF65-F5344CB8AC3E}">
        <p14:creationId xmlns:p14="http://schemas.microsoft.com/office/powerpoint/2010/main" val="23795219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MATS</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SAKSBEHANDLINGSSYSTEM</a:t>
            </a:r>
          </a:p>
        </p:txBody>
      </p:sp>
    </p:spTree>
    <p:extLst>
      <p:ext uri="{BB962C8B-B14F-4D97-AF65-F5344CB8AC3E}">
        <p14:creationId xmlns:p14="http://schemas.microsoft.com/office/powerpoint/2010/main" val="416282774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MATS</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STORT OG GENERISK</a:t>
            </a:r>
          </a:p>
        </p:txBody>
      </p:sp>
    </p:spTree>
    <p:extLst>
      <p:ext uri="{BB962C8B-B14F-4D97-AF65-F5344CB8AC3E}">
        <p14:creationId xmlns:p14="http://schemas.microsoft.com/office/powerpoint/2010/main" val="14302488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SILJE</a:t>
            </a:r>
            <a:r>
              <a:rPr lang="nb-NO" sz="8000" dirty="0">
                <a:solidFill>
                  <a:schemeClr val="bg1"/>
                </a:solidFill>
                <a:latin typeface="Bebas Neue" panose="020B0606020202050201" pitchFamily="34" charset="0"/>
                <a:cs typeface="Montserrat Black"/>
              </a:rPr>
              <a:t> MÅ INTEGRERE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MOT </a:t>
            </a:r>
            <a:r>
              <a:rPr lang="nb-NO" sz="8000" dirty="0">
                <a:solidFill>
                  <a:srgbClr val="FFFF00"/>
                </a:solidFill>
                <a:latin typeface="Bebas Neue" panose="020B0606020202050201" pitchFamily="34" charset="0"/>
                <a:cs typeface="Montserrat Black"/>
              </a:rPr>
              <a:t>MATS</a:t>
            </a:r>
          </a:p>
        </p:txBody>
      </p:sp>
    </p:spTree>
    <p:extLst>
      <p:ext uri="{BB962C8B-B14F-4D97-AF65-F5344CB8AC3E}">
        <p14:creationId xmlns:p14="http://schemas.microsoft.com/office/powerpoint/2010/main" val="3308065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219</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SILJE</a:t>
            </a:r>
            <a:r>
              <a:rPr lang="nb-NO" sz="8000" dirty="0">
                <a:solidFill>
                  <a:schemeClr val="bg1"/>
                </a:solidFill>
                <a:latin typeface="Bebas Neue" panose="020B0606020202050201" pitchFamily="34" charset="0"/>
                <a:cs typeface="Montserrat Black"/>
              </a:rPr>
              <a:t> MÅ BESKYTTE SEG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MOT DÅRLIG INNFLYTELSE FRA </a:t>
            </a:r>
            <a:r>
              <a:rPr lang="nb-NO" sz="8000" dirty="0">
                <a:solidFill>
                  <a:srgbClr val="FFFF00"/>
                </a:solidFill>
                <a:latin typeface="Bebas Neue" panose="020B0606020202050201" pitchFamily="34" charset="0"/>
                <a:cs typeface="Montserrat Black"/>
              </a:rPr>
              <a:t>MATS</a:t>
            </a:r>
          </a:p>
        </p:txBody>
      </p:sp>
    </p:spTree>
    <p:extLst>
      <p:ext uri="{BB962C8B-B14F-4D97-AF65-F5344CB8AC3E}">
        <p14:creationId xmlns:p14="http://schemas.microsoft.com/office/powerpoint/2010/main" val="2633710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DRAKAMPER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00521077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83666" y="2880578"/>
            <a:ext cx="1080120" cy="1080000"/>
          </a:xfrm>
          <a:prstGeom prst="rect">
            <a:avLst/>
          </a:prstGeom>
          <a:solidFill>
            <a:schemeClr val="accent1">
              <a:lumMod val="75000"/>
            </a:schemeClr>
          </a:solidFill>
          <a:ln w="9525" cap="flat" cmpd="sng" algn="ctr">
            <a:noFill/>
            <a:prstDash val="solid"/>
          </a:ln>
          <a:effectLst/>
        </p:spPr>
        <p:txBody>
          <a:bodyPr rtlCol="0" anchor="ctr"/>
          <a:lstStyle/>
          <a:p>
            <a:pPr algn="ctr" defTabSz="685800">
              <a:defRPr/>
            </a:pPr>
            <a:r>
              <a:rPr lang="en-US" sz="4000" kern="0" dirty="0">
                <a:solidFill>
                  <a:sysClr val="window" lastClr="FFFFFF"/>
                </a:solidFill>
                <a:latin typeface="Bebas Neue" panose="020B0606020202050201" pitchFamily="34" charset="0"/>
              </a:rPr>
              <a:t>SILJE</a:t>
            </a:r>
          </a:p>
        </p:txBody>
      </p:sp>
      <p:sp>
        <p:nvSpPr>
          <p:cNvPr id="15" name="Rectangle 14"/>
          <p:cNvSpPr/>
          <p:nvPr/>
        </p:nvSpPr>
        <p:spPr>
          <a:xfrm>
            <a:off x="4572000" y="0"/>
            <a:ext cx="4572000" cy="6858000"/>
          </a:xfrm>
          <a:prstGeom prst="rect">
            <a:avLst/>
          </a:prstGeom>
          <a:solidFill>
            <a:srgbClr val="800000"/>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800">
              <a:defRPr/>
            </a:pPr>
            <a:r>
              <a:rPr lang="en-US" sz="4000" kern="0" dirty="0">
                <a:solidFill>
                  <a:sysClr val="window" lastClr="FFFFFF"/>
                </a:solidFill>
                <a:latin typeface="Bebas Neue" panose="020B0606020202050201" pitchFamily="34" charset="0"/>
              </a:rPr>
              <a:t>MATS</a:t>
            </a:r>
          </a:p>
        </p:txBody>
      </p:sp>
      <p:cxnSp>
        <p:nvCxnSpPr>
          <p:cNvPr id="16" name="Straight Connector 15"/>
          <p:cNvCxnSpPr>
            <a:stCxn id="14" idx="3"/>
            <a:endCxn id="17" idx="1"/>
          </p:cNvCxnSpPr>
          <p:nvPr/>
        </p:nvCxnSpPr>
        <p:spPr>
          <a:xfrm flipV="1">
            <a:off x="2763786" y="3393635"/>
            <a:ext cx="1808214" cy="26943"/>
          </a:xfrm>
          <a:prstGeom prst="line">
            <a:avLst/>
          </a:prstGeom>
          <a:noFill/>
          <a:ln w="25400" cap="flat" cmpd="sng" algn="ctr">
            <a:solidFill>
              <a:schemeClr val="bg1"/>
            </a:solidFill>
            <a:prstDash val="sysDash"/>
          </a:ln>
          <a:effectLst/>
        </p:spPr>
      </p:cxnSp>
      <p:sp>
        <p:nvSpPr>
          <p:cNvPr id="17" name="Rectangle 16"/>
          <p:cNvSpPr/>
          <p:nvPr/>
        </p:nvSpPr>
        <p:spPr>
          <a:xfrm>
            <a:off x="4572000" y="2880578"/>
            <a:ext cx="270030" cy="1026114"/>
          </a:xfrm>
          <a:prstGeom prst="rect">
            <a:avLst/>
          </a:prstGeom>
          <a:solidFill>
            <a:schemeClr val="accent2">
              <a:lumMod val="7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800">
              <a:defRPr/>
            </a:pPr>
            <a:r>
              <a:rPr lang="en-US" sz="1500" kern="0" dirty="0">
                <a:solidFill>
                  <a:sysClr val="window" lastClr="FFFFFF"/>
                </a:solidFill>
                <a:latin typeface="Bebas Neue" panose="020B0606020202050201" pitchFamily="34" charset="0"/>
              </a:rPr>
              <a:t>J</a:t>
            </a:r>
          </a:p>
          <a:p>
            <a:pPr algn="ctr" defTabSz="685800">
              <a:defRPr/>
            </a:pPr>
            <a:r>
              <a:rPr lang="en-US" sz="1500" kern="0" dirty="0">
                <a:solidFill>
                  <a:sysClr val="window" lastClr="FFFFFF"/>
                </a:solidFill>
                <a:latin typeface="Bebas Neue" panose="020B0606020202050201" pitchFamily="34" charset="0"/>
              </a:rPr>
              <a:t>E</a:t>
            </a:r>
          </a:p>
          <a:p>
            <a:pPr algn="ctr" defTabSz="685800">
              <a:defRPr/>
            </a:pPr>
            <a:r>
              <a:rPr lang="en-US" sz="1500" kern="0" dirty="0">
                <a:solidFill>
                  <a:sysClr val="window" lastClr="FFFFFF"/>
                </a:solidFill>
                <a:latin typeface="Bebas Neue" panose="020B0606020202050201" pitchFamily="34" charset="0"/>
              </a:rPr>
              <a:t>N</a:t>
            </a:r>
          </a:p>
          <a:p>
            <a:pPr algn="ctr" defTabSz="685800">
              <a:defRPr/>
            </a:pPr>
            <a:r>
              <a:rPr lang="en-US" sz="1500" kern="0" dirty="0">
                <a:solidFill>
                  <a:sysClr val="window" lastClr="FFFFFF"/>
                </a:solidFill>
                <a:latin typeface="Bebas Neue" panose="020B0606020202050201" pitchFamily="34" charset="0"/>
              </a:rPr>
              <a:t>S</a:t>
            </a:r>
          </a:p>
        </p:txBody>
      </p:sp>
    </p:spTree>
    <p:extLst>
      <p:ext uri="{BB962C8B-B14F-4D97-AF65-F5344CB8AC3E}">
        <p14:creationId xmlns:p14="http://schemas.microsoft.com/office/powerpoint/2010/main" val="27400445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83666" y="2880578"/>
            <a:ext cx="1080120" cy="1080000"/>
          </a:xfrm>
          <a:prstGeom prst="rect">
            <a:avLst/>
          </a:prstGeom>
          <a:solidFill>
            <a:schemeClr val="accent1">
              <a:lumMod val="75000"/>
            </a:schemeClr>
          </a:solidFill>
          <a:ln w="9525" cap="flat" cmpd="sng" algn="ctr">
            <a:noFill/>
            <a:prstDash val="solid"/>
          </a:ln>
          <a:effectLst/>
        </p:spPr>
        <p:txBody>
          <a:bodyPr rtlCol="0" anchor="ctr"/>
          <a:lstStyle/>
          <a:p>
            <a:pPr algn="ctr" defTabSz="685800">
              <a:defRPr/>
            </a:pPr>
            <a:r>
              <a:rPr lang="en-US" sz="4000" kern="0" dirty="0">
                <a:solidFill>
                  <a:sysClr val="window" lastClr="FFFFFF"/>
                </a:solidFill>
                <a:latin typeface="Bebas Neue" panose="020B0606020202050201" pitchFamily="34" charset="0"/>
              </a:rPr>
              <a:t>SILJE</a:t>
            </a:r>
          </a:p>
        </p:txBody>
      </p:sp>
      <p:sp>
        <p:nvSpPr>
          <p:cNvPr id="15" name="Rectangle 14"/>
          <p:cNvSpPr/>
          <p:nvPr/>
        </p:nvSpPr>
        <p:spPr>
          <a:xfrm>
            <a:off x="4572000" y="0"/>
            <a:ext cx="4572000" cy="6858000"/>
          </a:xfrm>
          <a:prstGeom prst="rect">
            <a:avLst/>
          </a:prstGeom>
          <a:solidFill>
            <a:srgbClr val="800000"/>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800">
              <a:defRPr/>
            </a:pPr>
            <a:r>
              <a:rPr lang="en-US" sz="4000" kern="0" dirty="0">
                <a:solidFill>
                  <a:sysClr val="window" lastClr="FFFFFF"/>
                </a:solidFill>
                <a:latin typeface="Bebas Neue" panose="020B0606020202050201" pitchFamily="34" charset="0"/>
              </a:rPr>
              <a:t>MATS</a:t>
            </a:r>
          </a:p>
        </p:txBody>
      </p:sp>
      <p:cxnSp>
        <p:nvCxnSpPr>
          <p:cNvPr id="16" name="Straight Connector 15"/>
          <p:cNvCxnSpPr>
            <a:stCxn id="14" idx="3"/>
            <a:endCxn id="17" idx="1"/>
          </p:cNvCxnSpPr>
          <p:nvPr/>
        </p:nvCxnSpPr>
        <p:spPr>
          <a:xfrm flipV="1">
            <a:off x="2763786" y="3393635"/>
            <a:ext cx="1808214" cy="26943"/>
          </a:xfrm>
          <a:prstGeom prst="line">
            <a:avLst/>
          </a:prstGeom>
          <a:noFill/>
          <a:ln w="25400" cap="flat" cmpd="sng" algn="ctr">
            <a:solidFill>
              <a:schemeClr val="bg1"/>
            </a:solidFill>
            <a:prstDash val="sysDash"/>
          </a:ln>
          <a:effectLst/>
        </p:spPr>
      </p:cxnSp>
      <p:sp>
        <p:nvSpPr>
          <p:cNvPr id="17" name="Rectangle 16"/>
          <p:cNvSpPr/>
          <p:nvPr/>
        </p:nvSpPr>
        <p:spPr>
          <a:xfrm>
            <a:off x="4572000" y="2880578"/>
            <a:ext cx="270030" cy="1026114"/>
          </a:xfrm>
          <a:prstGeom prst="rect">
            <a:avLst/>
          </a:prstGeom>
          <a:solidFill>
            <a:schemeClr val="accent2">
              <a:lumMod val="7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800">
              <a:defRPr/>
            </a:pPr>
            <a:r>
              <a:rPr lang="en-US" sz="1500" kern="0" dirty="0">
                <a:solidFill>
                  <a:sysClr val="window" lastClr="FFFFFF"/>
                </a:solidFill>
                <a:latin typeface="Bebas Neue" panose="020B0606020202050201" pitchFamily="34" charset="0"/>
              </a:rPr>
              <a:t>J</a:t>
            </a:r>
          </a:p>
          <a:p>
            <a:pPr algn="ctr" defTabSz="685800">
              <a:defRPr/>
            </a:pPr>
            <a:r>
              <a:rPr lang="en-US" sz="1500" kern="0" dirty="0">
                <a:solidFill>
                  <a:sysClr val="window" lastClr="FFFFFF"/>
                </a:solidFill>
                <a:latin typeface="Bebas Neue" panose="020B0606020202050201" pitchFamily="34" charset="0"/>
              </a:rPr>
              <a:t>E</a:t>
            </a:r>
          </a:p>
          <a:p>
            <a:pPr algn="ctr" defTabSz="685800">
              <a:defRPr/>
            </a:pPr>
            <a:r>
              <a:rPr lang="en-US" sz="1500" kern="0" dirty="0">
                <a:solidFill>
                  <a:sysClr val="window" lastClr="FFFFFF"/>
                </a:solidFill>
                <a:latin typeface="Bebas Neue" panose="020B0606020202050201" pitchFamily="34" charset="0"/>
              </a:rPr>
              <a:t>N</a:t>
            </a:r>
          </a:p>
          <a:p>
            <a:pPr algn="ctr" defTabSz="685800">
              <a:defRPr/>
            </a:pPr>
            <a:r>
              <a:rPr lang="en-US" sz="1500" kern="0" dirty="0">
                <a:solidFill>
                  <a:sysClr val="window" lastClr="FFFFFF"/>
                </a:solidFill>
                <a:latin typeface="Bebas Neue" panose="020B0606020202050201" pitchFamily="34" charset="0"/>
              </a:rPr>
              <a:t>S</a:t>
            </a:r>
          </a:p>
        </p:txBody>
      </p:sp>
      <p:sp>
        <p:nvSpPr>
          <p:cNvPr id="6" name="Rectangle 17">
            <a:extLst>
              <a:ext uri="{FF2B5EF4-FFF2-40B4-BE49-F238E27FC236}">
                <a16:creationId xmlns:a16="http://schemas.microsoft.com/office/drawing/2014/main" id="{A5C419E9-E2CA-4191-A227-456643513663}"/>
              </a:ext>
            </a:extLst>
          </p:cNvPr>
          <p:cNvSpPr/>
          <p:nvPr/>
        </p:nvSpPr>
        <p:spPr>
          <a:xfrm>
            <a:off x="2763786" y="2879550"/>
            <a:ext cx="270030" cy="1080000"/>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Bebas Neue" panose="020B0606020202050201" pitchFamily="34" charset="0"/>
              </a:rPr>
              <a:t>ACL</a:t>
            </a:r>
          </a:p>
        </p:txBody>
      </p:sp>
    </p:spTree>
    <p:extLst>
      <p:ext uri="{BB962C8B-B14F-4D97-AF65-F5344CB8AC3E}">
        <p14:creationId xmlns:p14="http://schemas.microsoft.com/office/powerpoint/2010/main" val="34272771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83666" y="2880578"/>
            <a:ext cx="1080120" cy="1080000"/>
          </a:xfrm>
          <a:prstGeom prst="rect">
            <a:avLst/>
          </a:prstGeom>
          <a:solidFill>
            <a:schemeClr val="accent1">
              <a:lumMod val="75000"/>
            </a:schemeClr>
          </a:solidFill>
          <a:ln w="9525" cap="flat" cmpd="sng" algn="ctr">
            <a:noFill/>
            <a:prstDash val="solid"/>
          </a:ln>
          <a:effectLst/>
        </p:spPr>
        <p:txBody>
          <a:bodyPr rtlCol="0" anchor="ctr"/>
          <a:lstStyle/>
          <a:p>
            <a:pPr algn="ctr" defTabSz="685800">
              <a:defRPr/>
            </a:pPr>
            <a:r>
              <a:rPr lang="en-US" sz="4000" kern="0" dirty="0">
                <a:solidFill>
                  <a:sysClr val="window" lastClr="FFFFFF"/>
                </a:solidFill>
                <a:latin typeface="Bebas Neue" panose="020B0606020202050201" pitchFamily="34" charset="0"/>
              </a:rPr>
              <a:t>SILJE</a:t>
            </a:r>
          </a:p>
        </p:txBody>
      </p:sp>
      <p:sp>
        <p:nvSpPr>
          <p:cNvPr id="15" name="Rectangle 14"/>
          <p:cNvSpPr/>
          <p:nvPr/>
        </p:nvSpPr>
        <p:spPr>
          <a:xfrm>
            <a:off x="4572000" y="0"/>
            <a:ext cx="4572000" cy="6858000"/>
          </a:xfrm>
          <a:prstGeom prst="rect">
            <a:avLst/>
          </a:prstGeom>
          <a:solidFill>
            <a:srgbClr val="800000"/>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800">
              <a:defRPr/>
            </a:pPr>
            <a:r>
              <a:rPr lang="en-US" sz="4000" kern="0" dirty="0">
                <a:solidFill>
                  <a:sysClr val="window" lastClr="FFFFFF"/>
                </a:solidFill>
                <a:latin typeface="Bebas Neue" panose="020B0606020202050201" pitchFamily="34" charset="0"/>
              </a:rPr>
              <a:t>MATS</a:t>
            </a:r>
          </a:p>
        </p:txBody>
      </p:sp>
      <p:cxnSp>
        <p:nvCxnSpPr>
          <p:cNvPr id="16" name="Straight Connector 15"/>
          <p:cNvCxnSpPr>
            <a:stCxn id="14" idx="3"/>
            <a:endCxn id="17" idx="1"/>
          </p:cNvCxnSpPr>
          <p:nvPr/>
        </p:nvCxnSpPr>
        <p:spPr>
          <a:xfrm flipV="1">
            <a:off x="2763786" y="3393635"/>
            <a:ext cx="1808214" cy="26943"/>
          </a:xfrm>
          <a:prstGeom prst="line">
            <a:avLst/>
          </a:prstGeom>
          <a:noFill/>
          <a:ln w="25400" cap="flat" cmpd="sng" algn="ctr">
            <a:solidFill>
              <a:schemeClr val="bg1"/>
            </a:solidFill>
            <a:prstDash val="sysDash"/>
          </a:ln>
          <a:effectLst/>
        </p:spPr>
      </p:cxnSp>
      <p:sp>
        <p:nvSpPr>
          <p:cNvPr id="17" name="Rectangle 16"/>
          <p:cNvSpPr/>
          <p:nvPr/>
        </p:nvSpPr>
        <p:spPr>
          <a:xfrm>
            <a:off x="4572000" y="2880578"/>
            <a:ext cx="270030" cy="1026114"/>
          </a:xfrm>
          <a:prstGeom prst="rect">
            <a:avLst/>
          </a:prstGeom>
          <a:solidFill>
            <a:schemeClr val="accent2">
              <a:lumMod val="7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685800">
              <a:defRPr/>
            </a:pPr>
            <a:r>
              <a:rPr lang="en-US" sz="1500" kern="0" dirty="0">
                <a:solidFill>
                  <a:sysClr val="window" lastClr="FFFFFF"/>
                </a:solidFill>
                <a:latin typeface="Bebas Neue" panose="020B0606020202050201" pitchFamily="34" charset="0"/>
              </a:rPr>
              <a:t>J</a:t>
            </a:r>
          </a:p>
          <a:p>
            <a:pPr algn="ctr" defTabSz="685800">
              <a:defRPr/>
            </a:pPr>
            <a:r>
              <a:rPr lang="en-US" sz="1500" kern="0" dirty="0">
                <a:solidFill>
                  <a:sysClr val="window" lastClr="FFFFFF"/>
                </a:solidFill>
                <a:latin typeface="Bebas Neue" panose="020B0606020202050201" pitchFamily="34" charset="0"/>
              </a:rPr>
              <a:t>E</a:t>
            </a:r>
          </a:p>
          <a:p>
            <a:pPr algn="ctr" defTabSz="685800">
              <a:defRPr/>
            </a:pPr>
            <a:r>
              <a:rPr lang="en-US" sz="1500" kern="0" dirty="0">
                <a:solidFill>
                  <a:sysClr val="window" lastClr="FFFFFF"/>
                </a:solidFill>
                <a:latin typeface="Bebas Neue" panose="020B0606020202050201" pitchFamily="34" charset="0"/>
              </a:rPr>
              <a:t>N</a:t>
            </a:r>
          </a:p>
          <a:p>
            <a:pPr algn="ctr" defTabSz="685800">
              <a:defRPr/>
            </a:pPr>
            <a:r>
              <a:rPr lang="en-US" sz="1500" kern="0" dirty="0">
                <a:solidFill>
                  <a:sysClr val="window" lastClr="FFFFFF"/>
                </a:solidFill>
                <a:latin typeface="Bebas Neue" panose="020B0606020202050201" pitchFamily="34" charset="0"/>
              </a:rPr>
              <a:t>S</a:t>
            </a:r>
          </a:p>
        </p:txBody>
      </p:sp>
      <p:sp>
        <p:nvSpPr>
          <p:cNvPr id="6" name="Rectangle 17">
            <a:extLst>
              <a:ext uri="{FF2B5EF4-FFF2-40B4-BE49-F238E27FC236}">
                <a16:creationId xmlns:a16="http://schemas.microsoft.com/office/drawing/2014/main" id="{A5C419E9-E2CA-4191-A227-456643513663}"/>
              </a:ext>
            </a:extLst>
          </p:cNvPr>
          <p:cNvSpPr/>
          <p:nvPr/>
        </p:nvSpPr>
        <p:spPr>
          <a:xfrm>
            <a:off x="2763786" y="2879550"/>
            <a:ext cx="589014" cy="1080000"/>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Bebas Neue" panose="020B0606020202050201" pitchFamily="34" charset="0"/>
              </a:rPr>
              <a:t>A</a:t>
            </a:r>
            <a:br>
              <a:rPr lang="en-US" sz="1500" dirty="0">
                <a:latin typeface="Bebas Neue" panose="020B0606020202050201" pitchFamily="34" charset="0"/>
              </a:rPr>
            </a:br>
            <a:r>
              <a:rPr lang="en-US" sz="1500" dirty="0">
                <a:latin typeface="Bebas Neue" panose="020B0606020202050201" pitchFamily="34" charset="0"/>
              </a:rPr>
              <a:t>C</a:t>
            </a:r>
            <a:br>
              <a:rPr lang="en-US" sz="1500" dirty="0">
                <a:latin typeface="Bebas Neue" panose="020B0606020202050201" pitchFamily="34" charset="0"/>
              </a:rPr>
            </a:br>
            <a:r>
              <a:rPr lang="en-US" sz="1500" dirty="0">
                <a:latin typeface="Bebas Neue" panose="020B0606020202050201" pitchFamily="34" charset="0"/>
              </a:rPr>
              <a:t>L</a:t>
            </a:r>
          </a:p>
        </p:txBody>
      </p:sp>
    </p:spTree>
    <p:extLst>
      <p:ext uri="{BB962C8B-B14F-4D97-AF65-F5344CB8AC3E}">
        <p14:creationId xmlns:p14="http://schemas.microsoft.com/office/powerpoint/2010/main" val="32904819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223</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SPRÅK OG MODELL I </a:t>
            </a:r>
            <a:r>
              <a:rPr lang="nb-NO" sz="8000" dirty="0">
                <a:solidFill>
                  <a:srgbClr val="FFFF00"/>
                </a:solidFill>
                <a:latin typeface="Bebas Neue" panose="020B0606020202050201" pitchFamily="34" charset="0"/>
                <a:cs typeface="Montserrat Black"/>
              </a:rPr>
              <a:t>SILJE</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BLE LANGT ENKLERE OG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MER PRESIST ENN I </a:t>
            </a:r>
            <a:r>
              <a:rPr lang="nb-NO" sz="8000" dirty="0">
                <a:solidFill>
                  <a:srgbClr val="FFFF00"/>
                </a:solidFill>
                <a:latin typeface="Bebas Neue" panose="020B0606020202050201" pitchFamily="34" charset="0"/>
                <a:cs typeface="Montserrat Black"/>
              </a:rPr>
              <a:t>MATS</a:t>
            </a:r>
          </a:p>
        </p:txBody>
      </p:sp>
    </p:spTree>
    <p:extLst>
      <p:ext uri="{BB962C8B-B14F-4D97-AF65-F5344CB8AC3E}">
        <p14:creationId xmlns:p14="http://schemas.microsoft.com/office/powerpoint/2010/main" val="39810011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SILJE</a:t>
            </a:r>
            <a:r>
              <a:rPr lang="nb-NO" sz="8000" dirty="0">
                <a:solidFill>
                  <a:schemeClr val="bg1"/>
                </a:solidFill>
                <a:latin typeface="Bebas Neue" panose="020B0606020202050201" pitchFamily="34" charset="0"/>
                <a:cs typeface="Montserrat Black"/>
              </a:rPr>
              <a:t> BLE MER FLEKSIBELT OG ENKLERE Å ENDRE</a:t>
            </a:r>
            <a:endParaRPr lang="nb-NO" sz="8000" dirty="0">
              <a:solidFill>
                <a:srgbClr val="FFFF00"/>
              </a:solidFill>
              <a:latin typeface="Bebas Neue" panose="020B0606020202050201" pitchFamily="34" charset="0"/>
              <a:cs typeface="Montserrat Black"/>
            </a:endParaRPr>
          </a:p>
        </p:txBody>
      </p:sp>
    </p:spTree>
    <p:extLst>
      <p:ext uri="{BB962C8B-B14F-4D97-AF65-F5344CB8AC3E}">
        <p14:creationId xmlns:p14="http://schemas.microsoft.com/office/powerpoint/2010/main" val="35754421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KONSEKVENSER HELT OPP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I SKJERMBILDENE</a:t>
            </a:r>
            <a:endParaRPr lang="nb-NO" sz="8000" dirty="0">
              <a:solidFill>
                <a:srgbClr val="FFFF00"/>
              </a:solidFill>
              <a:latin typeface="Bebas Neue" panose="020B0606020202050201" pitchFamily="34" charset="0"/>
              <a:cs typeface="Montserrat Black"/>
            </a:endParaRPr>
          </a:p>
        </p:txBody>
      </p:sp>
    </p:spTree>
    <p:extLst>
      <p:ext uri="{BB962C8B-B14F-4D97-AF65-F5344CB8AC3E}">
        <p14:creationId xmlns:p14="http://schemas.microsoft.com/office/powerpoint/2010/main" val="58905015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BEDRE BRUKEROPPLEVELSE</a:t>
            </a:r>
            <a:endParaRPr lang="nb-NO" sz="8000" dirty="0">
              <a:solidFill>
                <a:srgbClr val="FFFF00"/>
              </a:solidFill>
              <a:latin typeface="Bebas Neue" panose="020B0606020202050201" pitchFamily="34" charset="0"/>
              <a:cs typeface="Montserrat Black"/>
            </a:endParaRPr>
          </a:p>
        </p:txBody>
      </p:sp>
    </p:spTree>
    <p:extLst>
      <p:ext uri="{BB962C8B-B14F-4D97-AF65-F5344CB8AC3E}">
        <p14:creationId xmlns:p14="http://schemas.microsoft.com/office/powerpoint/2010/main" val="413943885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SUNNERE KODEBASE</a:t>
            </a:r>
            <a:endParaRPr lang="nb-NO" sz="8000" dirty="0">
              <a:solidFill>
                <a:srgbClr val="FFFF00"/>
              </a:solidFill>
              <a:latin typeface="Bebas Neue" panose="020B0606020202050201" pitchFamily="34" charset="0"/>
              <a:cs typeface="Montserrat Black"/>
            </a:endParaRPr>
          </a:p>
        </p:txBody>
      </p:sp>
    </p:spTree>
    <p:extLst>
      <p:ext uri="{BB962C8B-B14F-4D97-AF65-F5344CB8AC3E}">
        <p14:creationId xmlns:p14="http://schemas.microsoft.com/office/powerpoint/2010/main" val="640489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228</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FLERE</a:t>
            </a:r>
            <a:br>
              <a:rPr lang="nb-NO" sz="8000" dirty="0">
                <a:solidFill>
                  <a:srgbClr val="FFFF00"/>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GRENSESTRATEGIER</a:t>
            </a:r>
          </a:p>
        </p:txBody>
      </p:sp>
    </p:spTree>
    <p:extLst>
      <p:ext uri="{BB962C8B-B14F-4D97-AF65-F5344CB8AC3E}">
        <p14:creationId xmlns:p14="http://schemas.microsoft.com/office/powerpoint/2010/main" val="116853804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229</a:t>
            </a:fld>
            <a:endParaRPr lang="nb-NO"/>
          </a:p>
        </p:txBody>
      </p:sp>
      <p:pic>
        <p:nvPicPr>
          <p:cNvPr id="8" name="Picture 7" descr="A picture containing website&#10;&#10;Description automatically generated">
            <a:extLst>
              <a:ext uri="{FF2B5EF4-FFF2-40B4-BE49-F238E27FC236}">
                <a16:creationId xmlns:a16="http://schemas.microsoft.com/office/drawing/2014/main" id="{61BBB95A-8DBA-219A-9113-A6F569D2A8D2}"/>
              </a:ext>
            </a:extLst>
          </p:cNvPr>
          <p:cNvPicPr>
            <a:picLocks noChangeAspect="1"/>
          </p:cNvPicPr>
          <p:nvPr/>
        </p:nvPicPr>
        <p:blipFill>
          <a:blip r:embed="rId3"/>
          <a:stretch>
            <a:fillRect/>
          </a:stretch>
        </p:blipFill>
        <p:spPr>
          <a:xfrm>
            <a:off x="1963986" y="0"/>
            <a:ext cx="5216028" cy="6858000"/>
          </a:xfrm>
          <a:prstGeom prst="rect">
            <a:avLst/>
          </a:prstGeom>
        </p:spPr>
      </p:pic>
    </p:spTree>
    <p:extLst>
      <p:ext uri="{BB962C8B-B14F-4D97-AF65-F5344CB8AC3E}">
        <p14:creationId xmlns:p14="http://schemas.microsoft.com/office/powerpoint/2010/main" val="1774313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KJEPPHESTER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23889288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230</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HVILKEN STRATEGI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ER RIKTIG?</a:t>
            </a:r>
          </a:p>
        </p:txBody>
      </p:sp>
    </p:spTree>
    <p:extLst>
      <p:ext uri="{BB962C8B-B14F-4D97-AF65-F5344CB8AC3E}">
        <p14:creationId xmlns:p14="http://schemas.microsoft.com/office/powerpoint/2010/main" val="138911882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231</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DET KOMMER AN PÅ!</a:t>
            </a:r>
          </a:p>
        </p:txBody>
      </p:sp>
    </p:spTree>
    <p:extLst>
      <p:ext uri="{BB962C8B-B14F-4D97-AF65-F5344CB8AC3E}">
        <p14:creationId xmlns:p14="http://schemas.microsoft.com/office/powerpoint/2010/main" val="17920501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232</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KONTRAKT MED OMVERDENEN</a:t>
            </a:r>
          </a:p>
        </p:txBody>
      </p:sp>
    </p:spTree>
    <p:extLst>
      <p:ext uri="{BB962C8B-B14F-4D97-AF65-F5344CB8AC3E}">
        <p14:creationId xmlns:p14="http://schemas.microsoft.com/office/powerpoint/2010/main" val="23834551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233</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SAMARBEIDSFORM</a:t>
            </a:r>
          </a:p>
        </p:txBody>
      </p:sp>
    </p:spTree>
    <p:extLst>
      <p:ext uri="{BB962C8B-B14F-4D97-AF65-F5344CB8AC3E}">
        <p14:creationId xmlns:p14="http://schemas.microsoft.com/office/powerpoint/2010/main" val="82582805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234</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KOMMUNIKASJONSNIVÅ</a:t>
            </a:r>
          </a:p>
        </p:txBody>
      </p:sp>
    </p:spTree>
    <p:extLst>
      <p:ext uri="{BB962C8B-B14F-4D97-AF65-F5344CB8AC3E}">
        <p14:creationId xmlns:p14="http://schemas.microsoft.com/office/powerpoint/2010/main" val="31666318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235</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AUTONOMITETSGRAD</a:t>
            </a:r>
          </a:p>
        </p:txBody>
      </p:sp>
    </p:spTree>
    <p:extLst>
      <p:ext uri="{BB962C8B-B14F-4D97-AF65-F5344CB8AC3E}">
        <p14:creationId xmlns:p14="http://schemas.microsoft.com/office/powerpoint/2010/main" val="32867814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TEAM</a:t>
            </a:r>
          </a:p>
        </p:txBody>
      </p:sp>
    </p:spTree>
    <p:extLst>
      <p:ext uri="{BB962C8B-B14F-4D97-AF65-F5344CB8AC3E}">
        <p14:creationId xmlns:p14="http://schemas.microsoft.com/office/powerpoint/2010/main" val="31934315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BOUNDED CONTEXT</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SOM TEAMGRENSE</a:t>
            </a:r>
          </a:p>
        </p:txBody>
      </p:sp>
    </p:spTree>
    <p:extLst>
      <p:ext uri="{BB962C8B-B14F-4D97-AF65-F5344CB8AC3E}">
        <p14:creationId xmlns:p14="http://schemas.microsoft.com/office/powerpoint/2010/main" val="218556870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238</a:t>
            </a:fld>
            <a:endParaRPr lang="nb-NO"/>
          </a:p>
        </p:txBody>
      </p:sp>
      <p:sp>
        <p:nvSpPr>
          <p:cNvPr id="7" name="Content Placeholder 2"/>
          <p:cNvSpPr txBox="1">
            <a:spLocks/>
          </p:cNvSpPr>
          <p:nvPr/>
        </p:nvSpPr>
        <p:spPr>
          <a:xfrm>
            <a:off x="0" y="980021"/>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LA DEN STRATEGISKE PARTISJONERINGEN AV DOMENET DRIVE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TEAM-INNDELINGEN</a:t>
            </a:r>
          </a:p>
        </p:txBody>
      </p:sp>
    </p:spTree>
    <p:extLst>
      <p:ext uri="{BB962C8B-B14F-4D97-AF65-F5344CB8AC3E}">
        <p14:creationId xmlns:p14="http://schemas.microsoft.com/office/powerpoint/2010/main" val="5157963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239</a:t>
            </a:fld>
            <a:endParaRPr lang="nb-NO"/>
          </a:p>
        </p:txBody>
      </p:sp>
      <p:sp>
        <p:nvSpPr>
          <p:cNvPr id="7" name="Content Placeholder 2"/>
          <p:cNvSpPr txBox="1">
            <a:spLocks/>
          </p:cNvSpPr>
          <p:nvPr/>
        </p:nvSpPr>
        <p:spPr>
          <a:xfrm>
            <a:off x="0" y="22464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TEAM TOPOLOGIES</a:t>
            </a:r>
          </a:p>
        </p:txBody>
      </p:sp>
      <p:pic>
        <p:nvPicPr>
          <p:cNvPr id="3" name="Bilde 2">
            <a:extLst>
              <a:ext uri="{FF2B5EF4-FFF2-40B4-BE49-F238E27FC236}">
                <a16:creationId xmlns:a16="http://schemas.microsoft.com/office/drawing/2014/main" id="{15D48F39-D09D-4B36-B9E0-E92A9172703E}"/>
              </a:ext>
            </a:extLst>
          </p:cNvPr>
          <p:cNvPicPr>
            <a:picLocks noChangeAspect="1"/>
          </p:cNvPicPr>
          <p:nvPr/>
        </p:nvPicPr>
        <p:blipFill>
          <a:blip r:embed="rId3"/>
          <a:stretch>
            <a:fillRect/>
          </a:stretch>
        </p:blipFill>
        <p:spPr>
          <a:xfrm>
            <a:off x="3160575" y="1781175"/>
            <a:ext cx="2895876" cy="4337546"/>
          </a:xfrm>
          <a:prstGeom prst="rect">
            <a:avLst/>
          </a:prstGeom>
        </p:spPr>
      </p:pic>
    </p:spTree>
    <p:extLst>
      <p:ext uri="{BB962C8B-B14F-4D97-AF65-F5344CB8AC3E}">
        <p14:creationId xmlns:p14="http://schemas.microsoft.com/office/powerpoint/2010/main" val="3798002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FORHANDLINGER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9768604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DOMENEDREVET ORGANISASJONSDESIGN</a:t>
            </a:r>
          </a:p>
        </p:txBody>
      </p:sp>
    </p:spTree>
    <p:extLst>
      <p:ext uri="{BB962C8B-B14F-4D97-AF65-F5344CB8AC3E}">
        <p14:creationId xmlns:p14="http://schemas.microsoft.com/office/powerpoint/2010/main" val="10468739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CONWAYS LOV</a:t>
            </a:r>
          </a:p>
        </p:txBody>
      </p:sp>
    </p:spTree>
    <p:extLst>
      <p:ext uri="{BB962C8B-B14F-4D97-AF65-F5344CB8AC3E}">
        <p14:creationId xmlns:p14="http://schemas.microsoft.com/office/powerpoint/2010/main" val="6157157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242</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OPTIMALISERINGSPROBLEM</a:t>
            </a:r>
          </a:p>
        </p:txBody>
      </p:sp>
    </p:spTree>
    <p:extLst>
      <p:ext uri="{BB962C8B-B14F-4D97-AF65-F5344CB8AC3E}">
        <p14:creationId xmlns:p14="http://schemas.microsoft.com/office/powerpoint/2010/main" val="16566327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243</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KNAPPHET</a:t>
            </a:r>
          </a:p>
        </p:txBody>
      </p:sp>
    </p:spTree>
    <p:extLst>
      <p:ext uri="{BB962C8B-B14F-4D97-AF65-F5344CB8AC3E}">
        <p14:creationId xmlns:p14="http://schemas.microsoft.com/office/powerpoint/2010/main" val="140227979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244</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KOGNITIV LAST</a:t>
            </a:r>
          </a:p>
        </p:txBody>
      </p:sp>
    </p:spTree>
    <p:extLst>
      <p:ext uri="{BB962C8B-B14F-4D97-AF65-F5344CB8AC3E}">
        <p14:creationId xmlns:p14="http://schemas.microsoft.com/office/powerpoint/2010/main" val="20928012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245</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KOMMUNIKASJON</a:t>
            </a:r>
          </a:p>
        </p:txBody>
      </p:sp>
    </p:spTree>
    <p:extLst>
      <p:ext uri="{BB962C8B-B14F-4D97-AF65-F5344CB8AC3E}">
        <p14:creationId xmlns:p14="http://schemas.microsoft.com/office/powerpoint/2010/main" val="250386964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246</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KOMMUNIKASJON SOM </a:t>
            </a:r>
            <a:r>
              <a:rPr lang="nb-NO" sz="8000" dirty="0">
                <a:solidFill>
                  <a:srgbClr val="FFFF00"/>
                </a:solidFill>
                <a:latin typeface="Bebas Neue" panose="020B0606020202050201" pitchFamily="34" charset="0"/>
                <a:cs typeface="Montserrat Black"/>
              </a:rPr>
              <a:t>BEGRENSET RESSURS</a:t>
            </a:r>
          </a:p>
        </p:txBody>
      </p:sp>
    </p:spTree>
    <p:extLst>
      <p:ext uri="{BB962C8B-B14F-4D97-AF65-F5344CB8AC3E}">
        <p14:creationId xmlns:p14="http://schemas.microsoft.com/office/powerpoint/2010/main" val="1144350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247</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KOMMUNIKASJON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INTERNT I TEAMET</a:t>
            </a:r>
            <a:endParaRPr lang="nb-NO" sz="8000" dirty="0">
              <a:solidFill>
                <a:srgbClr val="FFFF00"/>
              </a:solidFill>
              <a:latin typeface="Bebas Neue" panose="020B0606020202050201" pitchFamily="34" charset="0"/>
              <a:cs typeface="Montserrat Black"/>
            </a:endParaRPr>
          </a:p>
        </p:txBody>
      </p:sp>
    </p:spTree>
    <p:extLst>
      <p:ext uri="{BB962C8B-B14F-4D97-AF65-F5344CB8AC3E}">
        <p14:creationId xmlns:p14="http://schemas.microsoft.com/office/powerpoint/2010/main" val="147209342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248</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KOMMUNIKASJON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MELLOM TEAM</a:t>
            </a:r>
            <a:endParaRPr lang="nb-NO" sz="8000" dirty="0">
              <a:solidFill>
                <a:srgbClr val="FFFF00"/>
              </a:solidFill>
              <a:latin typeface="Bebas Neue" panose="020B0606020202050201" pitchFamily="34" charset="0"/>
              <a:cs typeface="Montserrat Black"/>
            </a:endParaRPr>
          </a:p>
        </p:txBody>
      </p:sp>
    </p:spTree>
    <p:extLst>
      <p:ext uri="{BB962C8B-B14F-4D97-AF65-F5344CB8AC3E}">
        <p14:creationId xmlns:p14="http://schemas.microsoft.com/office/powerpoint/2010/main" val="14777976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249</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KOMMUNIKASJON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MELLOM ORGANISASJONER</a:t>
            </a:r>
            <a:endParaRPr lang="nb-NO" sz="8000" dirty="0">
              <a:solidFill>
                <a:srgbClr val="FFFF00"/>
              </a:solidFill>
              <a:latin typeface="Bebas Neue" panose="020B0606020202050201" pitchFamily="34" charset="0"/>
              <a:cs typeface="Montserrat Black"/>
            </a:endParaRPr>
          </a:p>
        </p:txBody>
      </p:sp>
    </p:spTree>
    <p:extLst>
      <p:ext uri="{BB962C8B-B14F-4D97-AF65-F5344CB8AC3E}">
        <p14:creationId xmlns:p14="http://schemas.microsoft.com/office/powerpoint/2010/main" val="249101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KOMPROMISSER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72685500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250</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a:solidFill>
                  <a:schemeClr val="bg1"/>
                </a:solidFill>
                <a:latin typeface="Bebas Neue" panose="020B0606020202050201" pitchFamily="34" charset="0"/>
                <a:cs typeface="Montserrat Black"/>
              </a:rPr>
              <a:t>HIGH COHESION</a:t>
            </a:r>
            <a:br>
              <a:rPr lang="nb-NO" sz="8000">
                <a:solidFill>
                  <a:schemeClr val="bg1"/>
                </a:solidFill>
                <a:latin typeface="Bebas Neue" panose="020B0606020202050201" pitchFamily="34" charset="0"/>
                <a:cs typeface="Montserrat Black"/>
              </a:rPr>
            </a:br>
            <a:r>
              <a:rPr lang="nb-NO" sz="8000">
                <a:solidFill>
                  <a:schemeClr val="bg1"/>
                </a:solidFill>
                <a:latin typeface="Bebas Neue" panose="020B0606020202050201" pitchFamily="34" charset="0"/>
                <a:cs typeface="Montserrat Black"/>
              </a:rPr>
              <a:t>LOW COUPLING</a:t>
            </a:r>
            <a:endParaRPr lang="nb-NO" sz="8000" dirty="0">
              <a:solidFill>
                <a:srgbClr val="FFFF00"/>
              </a:solidFill>
              <a:latin typeface="Bebas Neue" panose="020B0606020202050201" pitchFamily="34" charset="0"/>
              <a:cs typeface="Montserrat Black"/>
            </a:endParaRPr>
          </a:p>
        </p:txBody>
      </p:sp>
    </p:spTree>
    <p:extLst>
      <p:ext uri="{BB962C8B-B14F-4D97-AF65-F5344CB8AC3E}">
        <p14:creationId xmlns:p14="http://schemas.microsoft.com/office/powerpoint/2010/main" val="24779814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251</a:t>
            </a:fld>
            <a:endParaRPr lang="nb-NO"/>
          </a:p>
        </p:txBody>
      </p:sp>
      <p:pic>
        <p:nvPicPr>
          <p:cNvPr id="3" name="Graphic 2">
            <a:extLst>
              <a:ext uri="{FF2B5EF4-FFF2-40B4-BE49-F238E27FC236}">
                <a16:creationId xmlns:a16="http://schemas.microsoft.com/office/drawing/2014/main" id="{F238CEB1-E2DD-D0E8-1ADA-4E241DA44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5450" y="940955"/>
            <a:ext cx="5753100" cy="5003800"/>
          </a:xfrm>
          <a:prstGeom prst="rect">
            <a:avLst/>
          </a:prstGeom>
        </p:spPr>
      </p:pic>
    </p:spTree>
    <p:extLst>
      <p:ext uri="{BB962C8B-B14F-4D97-AF65-F5344CB8AC3E}">
        <p14:creationId xmlns:p14="http://schemas.microsoft.com/office/powerpoint/2010/main" val="312931492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252</a:t>
            </a:fld>
            <a:endParaRPr lang="nb-NO"/>
          </a:p>
        </p:txBody>
      </p:sp>
      <p:sp>
        <p:nvSpPr>
          <p:cNvPr id="5" name="Content Placeholder 2">
            <a:extLst>
              <a:ext uri="{FF2B5EF4-FFF2-40B4-BE49-F238E27FC236}">
                <a16:creationId xmlns:a16="http://schemas.microsoft.com/office/drawing/2014/main" id="{C21B0544-ACC8-4E3D-A6B9-7AEB4817EC0C}"/>
              </a:ext>
            </a:extLst>
          </p:cNvPr>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VERDISTRØMMER</a:t>
            </a:r>
          </a:p>
        </p:txBody>
      </p:sp>
    </p:spTree>
    <p:extLst>
      <p:ext uri="{BB962C8B-B14F-4D97-AF65-F5344CB8AC3E}">
        <p14:creationId xmlns:p14="http://schemas.microsoft.com/office/powerpoint/2010/main" val="21027183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HVORDAN ANVENDE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TEAM TOPOLOGIES?</a:t>
            </a:r>
          </a:p>
        </p:txBody>
      </p:sp>
    </p:spTree>
    <p:extLst>
      <p:ext uri="{BB962C8B-B14F-4D97-AF65-F5344CB8AC3E}">
        <p14:creationId xmlns:p14="http://schemas.microsoft.com/office/powerpoint/2010/main" val="38900145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53DA"/>
                </a:solidFill>
                <a:latin typeface="Bebas Neue" panose="020B0606020202050201" pitchFamily="34" charset="0"/>
                <a:cs typeface="Montserrat Black"/>
              </a:rPr>
              <a:t>«</a:t>
            </a:r>
            <a:r>
              <a:rPr lang="nb-NO" sz="8000" dirty="0">
                <a:solidFill>
                  <a:schemeClr val="bg1"/>
                </a:solidFill>
                <a:latin typeface="Bebas Neue" panose="020B0606020202050201" pitchFamily="34" charset="0"/>
                <a:cs typeface="Montserrat Black"/>
              </a:rPr>
              <a:t>INVERSE CONWAY</a:t>
            </a:r>
            <a:r>
              <a:rPr lang="nb-NO" sz="8000" dirty="0">
                <a:solidFill>
                  <a:srgbClr val="FF53DA"/>
                </a:solidFill>
                <a:latin typeface="Bebas Neue" panose="020B0606020202050201" pitchFamily="34" charset="0"/>
                <a:cs typeface="Montserrat Black"/>
              </a:rPr>
              <a:t>»</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endParaRPr lang="nb-NO" sz="8000" dirty="0">
              <a:solidFill>
                <a:schemeClr val="bg1"/>
              </a:solidFill>
              <a:latin typeface="Bebas Neue" panose="020B0606020202050201" pitchFamily="34" charset="0"/>
              <a:cs typeface="Montserrat Black"/>
            </a:endParaRPr>
          </a:p>
        </p:txBody>
      </p:sp>
    </p:spTree>
    <p:extLst>
      <p:ext uri="{BB962C8B-B14F-4D97-AF65-F5344CB8AC3E}">
        <p14:creationId xmlns:p14="http://schemas.microsoft.com/office/powerpoint/2010/main" val="16082118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HA HA!</a:t>
            </a:r>
          </a:p>
        </p:txBody>
      </p:sp>
    </p:spTree>
    <p:extLst>
      <p:ext uri="{BB962C8B-B14F-4D97-AF65-F5344CB8AC3E}">
        <p14:creationId xmlns:p14="http://schemas.microsoft.com/office/powerpoint/2010/main" val="39540848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HOMOMORPHIC FORCE</a:t>
            </a:r>
          </a:p>
        </p:txBody>
      </p:sp>
    </p:spTree>
    <p:extLst>
      <p:ext uri="{BB962C8B-B14F-4D97-AF65-F5344CB8AC3E}">
        <p14:creationId xmlns:p14="http://schemas.microsoft.com/office/powerpoint/2010/main" val="407431856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257</a:t>
            </a:fld>
            <a:endParaRPr lang="nb-NO"/>
          </a:p>
        </p:txBody>
      </p:sp>
      <p:sp>
        <p:nvSpPr>
          <p:cNvPr id="5" name="Content Placeholder 2">
            <a:extLst>
              <a:ext uri="{FF2B5EF4-FFF2-40B4-BE49-F238E27FC236}">
                <a16:creationId xmlns:a16="http://schemas.microsoft.com/office/drawing/2014/main" id="{A308DE88-EEAE-4F66-92A3-2E48E6A5B98B}"/>
              </a:ext>
            </a:extLst>
          </p:cNvPr>
          <p:cNvSpPr txBox="1">
            <a:spLocks/>
          </p:cNvSpPr>
          <p:nvPr/>
        </p:nvSpPr>
        <p:spPr>
          <a:xfrm>
            <a:off x="0" y="1011511"/>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SOSIALT</a:t>
            </a:r>
          </a:p>
        </p:txBody>
      </p:sp>
      <p:sp>
        <p:nvSpPr>
          <p:cNvPr id="8" name="Content Placeholder 2">
            <a:extLst>
              <a:ext uri="{FF2B5EF4-FFF2-40B4-BE49-F238E27FC236}">
                <a16:creationId xmlns:a16="http://schemas.microsoft.com/office/drawing/2014/main" id="{7DFB8061-7253-4C8F-B2EA-13F33544C19E}"/>
              </a:ext>
            </a:extLst>
          </p:cNvPr>
          <p:cNvSpPr txBox="1">
            <a:spLocks/>
          </p:cNvSpPr>
          <p:nvPr/>
        </p:nvSpPr>
        <p:spPr>
          <a:xfrm>
            <a:off x="0" y="443491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TEKNISK</a:t>
            </a:r>
          </a:p>
        </p:txBody>
      </p:sp>
      <p:sp>
        <p:nvSpPr>
          <p:cNvPr id="16" name="Bue 15">
            <a:extLst>
              <a:ext uri="{FF2B5EF4-FFF2-40B4-BE49-F238E27FC236}">
                <a16:creationId xmlns:a16="http://schemas.microsoft.com/office/drawing/2014/main" id="{89B55685-43B3-4C40-B708-3726A8040EA8}"/>
              </a:ext>
            </a:extLst>
          </p:cNvPr>
          <p:cNvSpPr/>
          <p:nvPr/>
        </p:nvSpPr>
        <p:spPr>
          <a:xfrm rot="2678249">
            <a:off x="3152014" y="1854294"/>
            <a:ext cx="2837334" cy="3011396"/>
          </a:xfrm>
          <a:prstGeom prst="arc">
            <a:avLst/>
          </a:prstGeom>
          <a:ln w="88900">
            <a:solidFill>
              <a:srgbClr val="3DFF06"/>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17" name="Bue 16">
            <a:extLst>
              <a:ext uri="{FF2B5EF4-FFF2-40B4-BE49-F238E27FC236}">
                <a16:creationId xmlns:a16="http://schemas.microsoft.com/office/drawing/2014/main" id="{00566200-AA90-4514-9CB5-8FFBC4C2EEAA}"/>
              </a:ext>
            </a:extLst>
          </p:cNvPr>
          <p:cNvSpPr/>
          <p:nvPr/>
        </p:nvSpPr>
        <p:spPr>
          <a:xfrm rot="13584752">
            <a:off x="3153333" y="1779430"/>
            <a:ext cx="2837334" cy="3011396"/>
          </a:xfrm>
          <a:prstGeom prst="arc">
            <a:avLst/>
          </a:prstGeom>
          <a:ln w="88900">
            <a:solidFill>
              <a:srgbClr val="3DFF06"/>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33536329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258</a:t>
            </a:fld>
            <a:endParaRPr lang="nb-NO"/>
          </a:p>
        </p:txBody>
      </p:sp>
      <p:sp>
        <p:nvSpPr>
          <p:cNvPr id="5" name="Content Placeholder 2">
            <a:extLst>
              <a:ext uri="{FF2B5EF4-FFF2-40B4-BE49-F238E27FC236}">
                <a16:creationId xmlns:a16="http://schemas.microsoft.com/office/drawing/2014/main" id="{A308DE88-EEAE-4F66-92A3-2E48E6A5B98B}"/>
              </a:ext>
            </a:extLst>
          </p:cNvPr>
          <p:cNvSpPr txBox="1">
            <a:spLocks/>
          </p:cNvSpPr>
          <p:nvPr/>
        </p:nvSpPr>
        <p:spPr>
          <a:xfrm>
            <a:off x="0" y="1011511"/>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KOMMUNIKASJON</a:t>
            </a:r>
          </a:p>
        </p:txBody>
      </p:sp>
      <p:sp>
        <p:nvSpPr>
          <p:cNvPr id="8" name="Content Placeholder 2">
            <a:extLst>
              <a:ext uri="{FF2B5EF4-FFF2-40B4-BE49-F238E27FC236}">
                <a16:creationId xmlns:a16="http://schemas.microsoft.com/office/drawing/2014/main" id="{7DFB8061-7253-4C8F-B2EA-13F33544C19E}"/>
              </a:ext>
            </a:extLst>
          </p:cNvPr>
          <p:cNvSpPr txBox="1">
            <a:spLocks/>
          </p:cNvSpPr>
          <p:nvPr/>
        </p:nvSpPr>
        <p:spPr>
          <a:xfrm>
            <a:off x="0" y="443491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PRODUKSJON</a:t>
            </a:r>
          </a:p>
        </p:txBody>
      </p:sp>
      <p:sp>
        <p:nvSpPr>
          <p:cNvPr id="16" name="Bue 15">
            <a:extLst>
              <a:ext uri="{FF2B5EF4-FFF2-40B4-BE49-F238E27FC236}">
                <a16:creationId xmlns:a16="http://schemas.microsoft.com/office/drawing/2014/main" id="{89B55685-43B3-4C40-B708-3726A8040EA8}"/>
              </a:ext>
            </a:extLst>
          </p:cNvPr>
          <p:cNvSpPr/>
          <p:nvPr/>
        </p:nvSpPr>
        <p:spPr>
          <a:xfrm rot="2678249">
            <a:off x="3152014" y="1854294"/>
            <a:ext cx="2837334" cy="3011396"/>
          </a:xfrm>
          <a:prstGeom prst="arc">
            <a:avLst/>
          </a:prstGeom>
          <a:ln w="88900">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17" name="Bue 16">
            <a:extLst>
              <a:ext uri="{FF2B5EF4-FFF2-40B4-BE49-F238E27FC236}">
                <a16:creationId xmlns:a16="http://schemas.microsoft.com/office/drawing/2014/main" id="{00566200-AA90-4514-9CB5-8FFBC4C2EEAA}"/>
              </a:ext>
            </a:extLst>
          </p:cNvPr>
          <p:cNvSpPr/>
          <p:nvPr/>
        </p:nvSpPr>
        <p:spPr>
          <a:xfrm rot="13584752">
            <a:off x="3153333" y="1779430"/>
            <a:ext cx="2837334" cy="3011396"/>
          </a:xfrm>
          <a:prstGeom prst="arc">
            <a:avLst/>
          </a:prstGeom>
          <a:ln w="88900">
            <a:solidFill>
              <a:srgbClr val="FF0000"/>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dirty="0">
              <a:solidFill>
                <a:srgbClr val="FF0000"/>
              </a:solidFill>
            </a:endParaRPr>
          </a:p>
        </p:txBody>
      </p:sp>
    </p:spTree>
    <p:extLst>
      <p:ext uri="{BB962C8B-B14F-4D97-AF65-F5344CB8AC3E}">
        <p14:creationId xmlns:p14="http://schemas.microsoft.com/office/powerpoint/2010/main" val="326125624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REORGANISERING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ER IKKE NOK</a:t>
            </a:r>
          </a:p>
        </p:txBody>
      </p:sp>
    </p:spTree>
    <p:extLst>
      <p:ext uri="{BB962C8B-B14F-4D97-AF65-F5344CB8AC3E}">
        <p14:creationId xmlns:p14="http://schemas.microsoft.com/office/powerpoint/2010/main" val="297652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BITTERHET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48332610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260</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THE GHOST OF THE OLD SYSTEM </a:t>
            </a:r>
            <a:r>
              <a:rPr lang="nb-NO" sz="8000" dirty="0">
                <a:solidFill>
                  <a:schemeClr val="bg1"/>
                </a:solidFill>
                <a:latin typeface="Bebas Neue" panose="020B0606020202050201" pitchFamily="34" charset="0"/>
                <a:cs typeface="Montserrat Black"/>
              </a:rPr>
              <a:t>CONTINUES TO HAUNT THE NEW</a:t>
            </a:r>
          </a:p>
        </p:txBody>
      </p:sp>
    </p:spTree>
    <p:extLst>
      <p:ext uri="{BB962C8B-B14F-4D97-AF65-F5344CB8AC3E}">
        <p14:creationId xmlns:p14="http://schemas.microsoft.com/office/powerpoint/2010/main" val="199699594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SOSIOTEKNISK REFAKTORERING</a:t>
            </a:r>
          </a:p>
        </p:txBody>
      </p:sp>
    </p:spTree>
    <p:extLst>
      <p:ext uri="{BB962C8B-B14F-4D97-AF65-F5344CB8AC3E}">
        <p14:creationId xmlns:p14="http://schemas.microsoft.com/office/powerpoint/2010/main" val="230200007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GJENSIDIG OPTIMALISERING</a:t>
            </a:r>
          </a:p>
        </p:txBody>
      </p:sp>
    </p:spTree>
    <p:extLst>
      <p:ext uri="{BB962C8B-B14F-4D97-AF65-F5344CB8AC3E}">
        <p14:creationId xmlns:p14="http://schemas.microsoft.com/office/powerpoint/2010/main" val="92386368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ENDRE I TAKT</a:t>
            </a:r>
          </a:p>
        </p:txBody>
      </p:sp>
    </p:spTree>
    <p:extLst>
      <p:ext uri="{BB962C8B-B14F-4D97-AF65-F5344CB8AC3E}">
        <p14:creationId xmlns:p14="http://schemas.microsoft.com/office/powerpoint/2010/main" val="38898762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HVEM MÅ VÆRE INVOLVERT?</a:t>
            </a:r>
          </a:p>
        </p:txBody>
      </p:sp>
    </p:spTree>
    <p:extLst>
      <p:ext uri="{BB962C8B-B14F-4D97-AF65-F5344CB8AC3E}">
        <p14:creationId xmlns:p14="http://schemas.microsoft.com/office/powerpoint/2010/main" val="173138891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UTENFOR TEAMETS AUTONOMI</a:t>
            </a:r>
          </a:p>
        </p:txBody>
      </p:sp>
    </p:spTree>
    <p:extLst>
      <p:ext uri="{BB962C8B-B14F-4D97-AF65-F5344CB8AC3E}">
        <p14:creationId xmlns:p14="http://schemas.microsoft.com/office/powerpoint/2010/main" val="34989916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266</a:t>
            </a:fld>
            <a:endParaRPr lang="nb-NO"/>
          </a:p>
        </p:txBody>
      </p:sp>
      <p:pic>
        <p:nvPicPr>
          <p:cNvPr id="3" name="Picture 2" descr="A picture containing text, linedrawing&#10;&#10;Description automatically generated">
            <a:extLst>
              <a:ext uri="{FF2B5EF4-FFF2-40B4-BE49-F238E27FC236}">
                <a16:creationId xmlns:a16="http://schemas.microsoft.com/office/drawing/2014/main" id="{0FE1C36F-72FE-549F-DAB0-C3AD9E8B5B41}"/>
              </a:ext>
            </a:extLst>
          </p:cNvPr>
          <p:cNvPicPr>
            <a:picLocks noChangeAspect="1"/>
          </p:cNvPicPr>
          <p:nvPr/>
        </p:nvPicPr>
        <p:blipFill>
          <a:blip r:embed="rId3"/>
          <a:stretch>
            <a:fillRect/>
          </a:stretch>
        </p:blipFill>
        <p:spPr>
          <a:xfrm>
            <a:off x="0" y="-1"/>
            <a:ext cx="9143999" cy="6857999"/>
          </a:xfrm>
          <a:prstGeom prst="rect">
            <a:avLst/>
          </a:prstGeom>
        </p:spPr>
      </p:pic>
    </p:spTree>
    <p:extLst>
      <p:ext uri="{BB962C8B-B14F-4D97-AF65-F5344CB8AC3E}">
        <p14:creationId xmlns:p14="http://schemas.microsoft.com/office/powerpoint/2010/main" val="35671601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MINST TO TEAM</a:t>
            </a:r>
          </a:p>
        </p:txBody>
      </p:sp>
    </p:spTree>
    <p:extLst>
      <p:ext uri="{BB962C8B-B14F-4D97-AF65-F5344CB8AC3E}">
        <p14:creationId xmlns:p14="http://schemas.microsoft.com/office/powerpoint/2010/main" val="34172287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 OMGIVELSEN</a:t>
            </a:r>
          </a:p>
        </p:txBody>
      </p:sp>
    </p:spTree>
    <p:extLst>
      <p:ext uri="{BB962C8B-B14F-4D97-AF65-F5344CB8AC3E}">
        <p14:creationId xmlns:p14="http://schemas.microsoft.com/office/powerpoint/2010/main" val="2049803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KOSTBART</a:t>
            </a:r>
          </a:p>
        </p:txBody>
      </p:sp>
    </p:spTree>
    <p:extLst>
      <p:ext uri="{BB962C8B-B14F-4D97-AF65-F5344CB8AC3E}">
        <p14:creationId xmlns:p14="http://schemas.microsoft.com/office/powerpoint/2010/main" val="600451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OMKAMPER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17061378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RISIKO</a:t>
            </a:r>
          </a:p>
        </p:txBody>
      </p:sp>
    </p:spTree>
    <p:extLst>
      <p:ext uri="{BB962C8B-B14F-4D97-AF65-F5344CB8AC3E}">
        <p14:creationId xmlns:p14="http://schemas.microsoft.com/office/powerpoint/2010/main" val="66368938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GEVINST</a:t>
            </a:r>
          </a:p>
        </p:txBody>
      </p:sp>
    </p:spTree>
    <p:extLst>
      <p:ext uri="{BB962C8B-B14F-4D97-AF65-F5344CB8AC3E}">
        <p14:creationId xmlns:p14="http://schemas.microsoft.com/office/powerpoint/2010/main" val="218378436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FLYTTE EN DOMENEGRENSE</a:t>
            </a:r>
          </a:p>
        </p:txBody>
      </p:sp>
    </p:spTree>
    <p:extLst>
      <p:ext uri="{BB962C8B-B14F-4D97-AF65-F5344CB8AC3E}">
        <p14:creationId xmlns:p14="http://schemas.microsoft.com/office/powerpoint/2010/main" val="42728797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FRA SYNC TIL ASYNC</a:t>
            </a:r>
          </a:p>
        </p:txBody>
      </p:sp>
    </p:spTree>
    <p:extLst>
      <p:ext uri="{BB962C8B-B14F-4D97-AF65-F5344CB8AC3E}">
        <p14:creationId xmlns:p14="http://schemas.microsoft.com/office/powerpoint/2010/main" val="4619850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OVERFØRE ET SYSTEM</a:t>
            </a:r>
          </a:p>
        </p:txBody>
      </p:sp>
    </p:spTree>
    <p:extLst>
      <p:ext uri="{BB962C8B-B14F-4D97-AF65-F5344CB8AC3E}">
        <p14:creationId xmlns:p14="http://schemas.microsoft.com/office/powerpoint/2010/main" val="227328547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SKRU AV ET SYSTEM</a:t>
            </a:r>
          </a:p>
        </p:txBody>
      </p:sp>
    </p:spTree>
    <p:extLst>
      <p:ext uri="{BB962C8B-B14F-4D97-AF65-F5344CB8AC3E}">
        <p14:creationId xmlns:p14="http://schemas.microsoft.com/office/powerpoint/2010/main" val="214487268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KUTTE EN AVHENGIGHET</a:t>
            </a:r>
          </a:p>
        </p:txBody>
      </p:sp>
    </p:spTree>
    <p:extLst>
      <p:ext uri="{BB962C8B-B14F-4D97-AF65-F5344CB8AC3E}">
        <p14:creationId xmlns:p14="http://schemas.microsoft.com/office/powerpoint/2010/main" val="7241068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INNFØRE REDUNDANS</a:t>
            </a:r>
          </a:p>
        </p:txBody>
      </p:sp>
    </p:spTree>
    <p:extLst>
      <p:ext uri="{BB962C8B-B14F-4D97-AF65-F5344CB8AC3E}">
        <p14:creationId xmlns:p14="http://schemas.microsoft.com/office/powerpoint/2010/main" val="247519131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278</a:t>
            </a:fld>
            <a:endParaRPr lang="nb-NO"/>
          </a:p>
        </p:txBody>
      </p:sp>
      <p:sp>
        <p:nvSpPr>
          <p:cNvPr id="7" name="Content Placeholder 2"/>
          <p:cNvSpPr txBox="1">
            <a:spLocks/>
          </p:cNvSpPr>
          <p:nvPr/>
        </p:nvSpPr>
        <p:spPr>
          <a:xfrm>
            <a:off x="0" y="2208189"/>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FRA SAMARBEID TIL SELVBETJENING</a:t>
            </a:r>
          </a:p>
        </p:txBody>
      </p:sp>
    </p:spTree>
    <p:extLst>
      <p:ext uri="{BB962C8B-B14F-4D97-AF65-F5344CB8AC3E}">
        <p14:creationId xmlns:p14="http://schemas.microsoft.com/office/powerpoint/2010/main" val="200737598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279</a:t>
            </a:fld>
            <a:endParaRPr lang="nb-NO"/>
          </a:p>
        </p:txBody>
      </p:sp>
      <p:sp>
        <p:nvSpPr>
          <p:cNvPr id="7" name="Content Placeholder 2"/>
          <p:cNvSpPr txBox="1">
            <a:spLocks/>
          </p:cNvSpPr>
          <p:nvPr/>
        </p:nvSpPr>
        <p:spPr>
          <a:xfrm>
            <a:off x="0" y="2208189"/>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REDUSERE KOSTNADEN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VED KOMMUNIKASJON</a:t>
            </a:r>
          </a:p>
        </p:txBody>
      </p:sp>
    </p:spTree>
    <p:extLst>
      <p:ext uri="{BB962C8B-B14F-4D97-AF65-F5344CB8AC3E}">
        <p14:creationId xmlns:p14="http://schemas.microsoft.com/office/powerpoint/2010/main" val="695839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PRODUKTET KAN INNEHOLDE SELVMOTSIGELSER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336611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280</a:t>
            </a:fld>
            <a:endParaRPr lang="nb-NO"/>
          </a:p>
        </p:txBody>
      </p:sp>
      <p:sp>
        <p:nvSpPr>
          <p:cNvPr id="7" name="Content Placeholder 2"/>
          <p:cNvSpPr txBox="1">
            <a:spLocks/>
          </p:cNvSpPr>
          <p:nvPr/>
        </p:nvSpPr>
        <p:spPr>
          <a:xfrm>
            <a:off x="0" y="2208189"/>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ØKE </a:t>
            </a:r>
            <a:r>
              <a:rPr lang="nb-NO" sz="8000" dirty="0">
                <a:solidFill>
                  <a:srgbClr val="FFFF00"/>
                </a:solidFill>
                <a:latin typeface="Bebas Neue" panose="020B0606020202050201" pitchFamily="34" charset="0"/>
                <a:cs typeface="Montserrat Black"/>
              </a:rPr>
              <a:t>COHESION</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REDUSERE </a:t>
            </a:r>
            <a:r>
              <a:rPr lang="nb-NO" sz="8000" dirty="0">
                <a:solidFill>
                  <a:srgbClr val="FFFF00"/>
                </a:solidFill>
                <a:latin typeface="Bebas Neue" panose="020B0606020202050201" pitchFamily="34" charset="0"/>
                <a:cs typeface="Montserrat Black"/>
              </a:rPr>
              <a:t>COUPLING</a:t>
            </a:r>
          </a:p>
        </p:txBody>
      </p:sp>
    </p:spTree>
    <p:extLst>
      <p:ext uri="{BB962C8B-B14F-4D97-AF65-F5344CB8AC3E}">
        <p14:creationId xmlns:p14="http://schemas.microsoft.com/office/powerpoint/2010/main" val="160449539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KOMPLISERENDE FAKTORER</a:t>
            </a:r>
          </a:p>
        </p:txBody>
      </p:sp>
    </p:spTree>
    <p:extLst>
      <p:ext uri="{BB962C8B-B14F-4D97-AF65-F5344CB8AC3E}">
        <p14:creationId xmlns:p14="http://schemas.microsoft.com/office/powerpoint/2010/main" val="409219316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a:solidFill>
                  <a:schemeClr val="bg1"/>
                </a:solidFill>
                <a:latin typeface="Bebas Neue" panose="020B0606020202050201" pitchFamily="34" charset="0"/>
                <a:cs typeface="Montserrat Black"/>
              </a:rPr>
              <a:t>PRIORITET</a:t>
            </a:r>
            <a:endParaRPr lang="nb-NO" sz="8000" dirty="0">
              <a:solidFill>
                <a:schemeClr val="bg1"/>
              </a:solidFill>
              <a:latin typeface="Bebas Neue" panose="020B0606020202050201" pitchFamily="34" charset="0"/>
              <a:cs typeface="Montserrat Black"/>
            </a:endParaRPr>
          </a:p>
        </p:txBody>
      </p:sp>
    </p:spTree>
    <p:extLst>
      <p:ext uri="{BB962C8B-B14F-4D97-AF65-F5344CB8AC3E}">
        <p14:creationId xmlns:p14="http://schemas.microsoft.com/office/powerpoint/2010/main" val="21601539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HOLDES IGJEN AV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ANDRE STRUKTURER</a:t>
            </a:r>
          </a:p>
        </p:txBody>
      </p:sp>
    </p:spTree>
    <p:extLst>
      <p:ext uri="{BB962C8B-B14F-4D97-AF65-F5344CB8AC3E}">
        <p14:creationId xmlns:p14="http://schemas.microsoft.com/office/powerpoint/2010/main" val="409566899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284</a:t>
            </a:fld>
            <a:endParaRPr lang="nb-NO"/>
          </a:p>
        </p:txBody>
      </p:sp>
      <p:pic>
        <p:nvPicPr>
          <p:cNvPr id="3" name="Picture 2" descr="Icon&#10;&#10;Description automatically generated">
            <a:extLst>
              <a:ext uri="{FF2B5EF4-FFF2-40B4-BE49-F238E27FC236}">
                <a16:creationId xmlns:a16="http://schemas.microsoft.com/office/drawing/2014/main" id="{AD580F29-1EF9-C679-30DB-DC19ED9700EC}"/>
              </a:ext>
            </a:extLst>
          </p:cNvPr>
          <p:cNvPicPr>
            <a:picLocks noChangeAspect="1"/>
          </p:cNvPicPr>
          <p:nvPr/>
        </p:nvPicPr>
        <p:blipFill>
          <a:blip r:embed="rId3"/>
          <a:stretch>
            <a:fillRect/>
          </a:stretch>
        </p:blipFill>
        <p:spPr>
          <a:xfrm>
            <a:off x="1203436" y="0"/>
            <a:ext cx="6810153" cy="6810153"/>
          </a:xfrm>
          <a:prstGeom prst="rect">
            <a:avLst/>
          </a:prstGeom>
        </p:spPr>
      </p:pic>
    </p:spTree>
    <p:extLst>
      <p:ext uri="{BB962C8B-B14F-4D97-AF65-F5344CB8AC3E}">
        <p14:creationId xmlns:p14="http://schemas.microsoft.com/office/powerpoint/2010/main" val="351139471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HVEM KAN ENDRE PÅ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DE STRUKTURENE?</a:t>
            </a:r>
          </a:p>
        </p:txBody>
      </p:sp>
    </p:spTree>
    <p:extLst>
      <p:ext uri="{BB962C8B-B14F-4D97-AF65-F5344CB8AC3E}">
        <p14:creationId xmlns:p14="http://schemas.microsoft.com/office/powerpoint/2010/main" val="102263013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HVEM ER ARKITEKTEN NÅ?</a:t>
            </a:r>
          </a:p>
        </p:txBody>
      </p:sp>
    </p:spTree>
    <p:extLst>
      <p:ext uri="{BB962C8B-B14F-4D97-AF65-F5344CB8AC3E}">
        <p14:creationId xmlns:p14="http://schemas.microsoft.com/office/powerpoint/2010/main" val="40497760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HVA ER AUTONOMI?</a:t>
            </a:r>
          </a:p>
        </p:txBody>
      </p:sp>
    </p:spTree>
    <p:extLst>
      <p:ext uri="{BB962C8B-B14F-4D97-AF65-F5344CB8AC3E}">
        <p14:creationId xmlns:p14="http://schemas.microsoft.com/office/powerpoint/2010/main" val="162154609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16.02.2023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PROGRAMVAREUTVIKLING ER </a:t>
            </a:r>
            <a:r>
              <a:rPr lang="nb-NO" sz="8000" dirty="0">
                <a:solidFill>
                  <a:srgbClr val="FFFF00"/>
                </a:solidFill>
                <a:latin typeface="Bebas Neue" panose="020B0606020202050201" pitchFamily="34" charset="0"/>
                <a:cs typeface="Montserrat Black"/>
              </a:rPr>
              <a:t>SOSIOTEKNISK</a:t>
            </a:r>
          </a:p>
        </p:txBody>
      </p:sp>
    </p:spTree>
    <p:extLst>
      <p:ext uri="{BB962C8B-B14F-4D97-AF65-F5344CB8AC3E}">
        <p14:creationId xmlns:p14="http://schemas.microsoft.com/office/powerpoint/2010/main" val="18668935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16.02.2023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VI BYGGER IKKE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BARE PRODUKTET</a:t>
            </a:r>
          </a:p>
        </p:txBody>
      </p:sp>
    </p:spTree>
    <p:extLst>
      <p:ext uri="{BB962C8B-B14F-4D97-AF65-F5344CB8AC3E}">
        <p14:creationId xmlns:p14="http://schemas.microsoft.com/office/powerpoint/2010/main" val="781239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PRODUKTET KAN INNEHOLDE BESLUTNINGSVEGRING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30308851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16.02.2023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290</a:t>
            </a:fld>
            <a:endParaRPr lang="nb-NO"/>
          </a:p>
        </p:txBody>
      </p:sp>
      <p:sp>
        <p:nvSpPr>
          <p:cNvPr id="7" name="Content Placeholder 2"/>
          <p:cNvSpPr txBox="1">
            <a:spLocks/>
          </p:cNvSpPr>
          <p:nvPr/>
        </p:nvSpPr>
        <p:spPr>
          <a:xfrm>
            <a:off x="0" y="1581033"/>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a:solidFill>
                  <a:schemeClr val="bg1"/>
                </a:solidFill>
                <a:latin typeface="Bebas Neue" panose="020B0606020202050201" pitchFamily="34" charset="0"/>
                <a:cs typeface="Montserrat Black"/>
              </a:rPr>
              <a:t>VI </a:t>
            </a:r>
            <a:r>
              <a:rPr lang="nb-NO" sz="8000" dirty="0">
                <a:solidFill>
                  <a:schemeClr val="bg1"/>
                </a:solidFill>
                <a:latin typeface="Bebas Neue" panose="020B0606020202050201" pitchFamily="34" charset="0"/>
                <a:cs typeface="Montserrat Black"/>
              </a:rPr>
              <a:t>BYGGER OGSÅ ORGANISASJONEN SOM BYGGER PRODUKTET</a:t>
            </a:r>
          </a:p>
        </p:txBody>
      </p:sp>
    </p:spTree>
    <p:extLst>
      <p:ext uri="{BB962C8B-B14F-4D97-AF65-F5344CB8AC3E}">
        <p14:creationId xmlns:p14="http://schemas.microsoft.com/office/powerpoint/2010/main" val="196942956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16.02.2023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291</a:t>
            </a:fld>
            <a:endParaRPr lang="nb-NO"/>
          </a:p>
        </p:txBody>
      </p:sp>
      <p:sp>
        <p:nvSpPr>
          <p:cNvPr id="7" name="Content Placeholder 2"/>
          <p:cNvSpPr txBox="1">
            <a:spLocks/>
          </p:cNvSpPr>
          <p:nvPr/>
        </p:nvSpPr>
        <p:spPr>
          <a:xfrm>
            <a:off x="0" y="1581033"/>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a:solidFill>
                  <a:schemeClr val="bg1"/>
                </a:solidFill>
                <a:latin typeface="Bebas Neue" panose="020B0606020202050201" pitchFamily="34" charset="0"/>
                <a:cs typeface="Montserrat Black"/>
              </a:rPr>
              <a:t>BÆREKRAFTIGE OG ENDRINGSDYKTIGE SOSIOTEKNISKE SYSTEMER</a:t>
            </a:r>
            <a:endParaRPr lang="nb-NO" sz="8000" dirty="0">
              <a:solidFill>
                <a:schemeClr val="bg1"/>
              </a:solidFill>
              <a:latin typeface="Bebas Neue" panose="020B0606020202050201" pitchFamily="34" charset="0"/>
              <a:cs typeface="Montserrat Black"/>
            </a:endParaRPr>
          </a:p>
        </p:txBody>
      </p:sp>
    </p:spTree>
    <p:extLst>
      <p:ext uri="{BB962C8B-B14F-4D97-AF65-F5344CB8AC3E}">
        <p14:creationId xmlns:p14="http://schemas.microsoft.com/office/powerpoint/2010/main" val="213926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BÆREKRAFTIGE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SOSIOTEKNISKE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SYSTEMER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408881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KONTEKSTEN FOR PROGRAMVAREUTVIKLING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589647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PROGRAMVARE ER SOSIOTEKNISK</a:t>
            </a:r>
          </a:p>
        </p:txBody>
      </p:sp>
    </p:spTree>
    <p:extLst>
      <p:ext uri="{BB962C8B-B14F-4D97-AF65-F5344CB8AC3E}">
        <p14:creationId xmlns:p14="http://schemas.microsoft.com/office/powerpoint/2010/main" val="2952214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VI BYGGER IKKE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BARE PRODUKTET</a:t>
            </a:r>
          </a:p>
        </p:txBody>
      </p:sp>
    </p:spTree>
    <p:extLst>
      <p:ext uri="{BB962C8B-B14F-4D97-AF65-F5344CB8AC3E}">
        <p14:creationId xmlns:p14="http://schemas.microsoft.com/office/powerpoint/2010/main" val="962620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33</a:t>
            </a:fld>
            <a:endParaRPr lang="nb-NO"/>
          </a:p>
        </p:txBody>
      </p:sp>
      <p:sp>
        <p:nvSpPr>
          <p:cNvPr id="7" name="Content Placeholder 2"/>
          <p:cNvSpPr txBox="1">
            <a:spLocks/>
          </p:cNvSpPr>
          <p:nvPr/>
        </p:nvSpPr>
        <p:spPr>
          <a:xfrm>
            <a:off x="0" y="1581033"/>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a:solidFill>
                  <a:schemeClr val="bg1"/>
                </a:solidFill>
                <a:latin typeface="Bebas Neue" panose="020B0606020202050201" pitchFamily="34" charset="0"/>
                <a:cs typeface="Montserrat Black"/>
              </a:rPr>
              <a:t>VI </a:t>
            </a:r>
            <a:r>
              <a:rPr lang="nb-NO" sz="8000" dirty="0">
                <a:solidFill>
                  <a:schemeClr val="bg1"/>
                </a:solidFill>
                <a:latin typeface="Bebas Neue" panose="020B0606020202050201" pitchFamily="34" charset="0"/>
                <a:cs typeface="Montserrat Black"/>
              </a:rPr>
              <a:t>BYGGER OGSÅ ORGANISASJONEN SOM BYGGER PRODUKTET</a:t>
            </a:r>
          </a:p>
        </p:txBody>
      </p:sp>
    </p:spTree>
    <p:extLst>
      <p:ext uri="{BB962C8B-B14F-4D97-AF65-F5344CB8AC3E}">
        <p14:creationId xmlns:p14="http://schemas.microsoft.com/office/powerpoint/2010/main" val="387351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34</a:t>
            </a:fld>
            <a:endParaRPr lang="nb-NO"/>
          </a:p>
        </p:txBody>
      </p:sp>
      <p:sp>
        <p:nvSpPr>
          <p:cNvPr id="5" name="Content Placeholder 2">
            <a:extLst>
              <a:ext uri="{FF2B5EF4-FFF2-40B4-BE49-F238E27FC236}">
                <a16:creationId xmlns:a16="http://schemas.microsoft.com/office/drawing/2014/main" id="{A308DE88-EEAE-4F66-92A3-2E48E6A5B98B}"/>
              </a:ext>
            </a:extLst>
          </p:cNvPr>
          <p:cNvSpPr txBox="1">
            <a:spLocks/>
          </p:cNvSpPr>
          <p:nvPr/>
        </p:nvSpPr>
        <p:spPr>
          <a:xfrm>
            <a:off x="0" y="1011511"/>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SOSIALT</a:t>
            </a:r>
          </a:p>
        </p:txBody>
      </p:sp>
      <p:sp>
        <p:nvSpPr>
          <p:cNvPr id="8" name="Content Placeholder 2">
            <a:extLst>
              <a:ext uri="{FF2B5EF4-FFF2-40B4-BE49-F238E27FC236}">
                <a16:creationId xmlns:a16="http://schemas.microsoft.com/office/drawing/2014/main" id="{7DFB8061-7253-4C8F-B2EA-13F33544C19E}"/>
              </a:ext>
            </a:extLst>
          </p:cNvPr>
          <p:cNvSpPr txBox="1">
            <a:spLocks/>
          </p:cNvSpPr>
          <p:nvPr/>
        </p:nvSpPr>
        <p:spPr>
          <a:xfrm>
            <a:off x="0" y="443491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TEKNISK</a:t>
            </a:r>
          </a:p>
        </p:txBody>
      </p:sp>
      <p:sp>
        <p:nvSpPr>
          <p:cNvPr id="16" name="Bue 15">
            <a:extLst>
              <a:ext uri="{FF2B5EF4-FFF2-40B4-BE49-F238E27FC236}">
                <a16:creationId xmlns:a16="http://schemas.microsoft.com/office/drawing/2014/main" id="{89B55685-43B3-4C40-B708-3726A8040EA8}"/>
              </a:ext>
            </a:extLst>
          </p:cNvPr>
          <p:cNvSpPr/>
          <p:nvPr/>
        </p:nvSpPr>
        <p:spPr>
          <a:xfrm rot="2678249">
            <a:off x="3152014" y="1854294"/>
            <a:ext cx="2837334" cy="3011396"/>
          </a:xfrm>
          <a:prstGeom prst="arc">
            <a:avLst/>
          </a:prstGeom>
          <a:ln w="88900">
            <a:solidFill>
              <a:srgbClr val="3DFF06"/>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
        <p:nvSpPr>
          <p:cNvPr id="17" name="Bue 16">
            <a:extLst>
              <a:ext uri="{FF2B5EF4-FFF2-40B4-BE49-F238E27FC236}">
                <a16:creationId xmlns:a16="http://schemas.microsoft.com/office/drawing/2014/main" id="{00566200-AA90-4514-9CB5-8FFBC4C2EEAA}"/>
              </a:ext>
            </a:extLst>
          </p:cNvPr>
          <p:cNvSpPr/>
          <p:nvPr/>
        </p:nvSpPr>
        <p:spPr>
          <a:xfrm rot="13584752">
            <a:off x="3153333" y="1779430"/>
            <a:ext cx="2837334" cy="3011396"/>
          </a:xfrm>
          <a:prstGeom prst="arc">
            <a:avLst/>
          </a:prstGeom>
          <a:ln w="88900">
            <a:solidFill>
              <a:srgbClr val="3DFF06"/>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3608703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CONWAYS LOV</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905136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GJENSIDIG OPTIMALISERING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792146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KONTINUERLIG </a:t>
            </a:r>
            <a:br>
              <a:rPr lang="nb-NO" sz="8000" dirty="0">
                <a:solidFill>
                  <a:srgbClr val="FFFF00"/>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UTVIKLING</a:t>
            </a:r>
          </a:p>
        </p:txBody>
      </p:sp>
    </p:spTree>
    <p:extLst>
      <p:ext uri="{BB962C8B-B14F-4D97-AF65-F5344CB8AC3E}">
        <p14:creationId xmlns:p14="http://schemas.microsoft.com/office/powerpoint/2010/main" val="1258428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KONTINUERLIG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ENDRING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690288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PRODUKTET</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ER IKKE STATISK</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805310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HVA ER PROGRAMVAREUTVIKLING?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50937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OMGIVELSEN</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ER IKKE STATISK</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932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ORGANISASJONEN</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ER IKKE STATISK</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164512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ALT ER I ENDRING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79080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EMBRACE CHANGE!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292857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LETT FOR DEG Å SI!</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169175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ENDRINGENE OMFAVNER OSS</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591489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46</a:t>
            </a:fld>
            <a:endParaRPr lang="nb-NO"/>
          </a:p>
        </p:txBody>
      </p:sp>
      <p:pic>
        <p:nvPicPr>
          <p:cNvPr id="3" name="Bilde 2">
            <a:extLst>
              <a:ext uri="{FF2B5EF4-FFF2-40B4-BE49-F238E27FC236}">
                <a16:creationId xmlns:a16="http://schemas.microsoft.com/office/drawing/2014/main" id="{E6D9F6B1-3343-4098-B3F6-362819C40015}"/>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3786005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47</a:t>
            </a:fld>
            <a:endParaRPr lang="nb-NO"/>
          </a:p>
        </p:txBody>
      </p:sp>
      <p:sp>
        <p:nvSpPr>
          <p:cNvPr id="7" name="Content Placeholder 2"/>
          <p:cNvSpPr txBox="1">
            <a:spLocks/>
          </p:cNvSpPr>
          <p:nvPr/>
        </p:nvSpPr>
        <p:spPr>
          <a:xfrm>
            <a:off x="36513"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ENDRING ER KONSTANT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227352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48</a:t>
            </a:fld>
            <a:endParaRPr lang="nb-NO"/>
          </a:p>
        </p:txBody>
      </p:sp>
      <p:sp>
        <p:nvSpPr>
          <p:cNvPr id="7" name="Content Placeholder 2"/>
          <p:cNvSpPr txBox="1">
            <a:spLocks/>
          </p:cNvSpPr>
          <p:nvPr/>
        </p:nvSpPr>
        <p:spPr>
          <a:xfrm>
            <a:off x="36513"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HVORDAN KAN VI HÅNDTERE ENDRING BEDRE?</a:t>
            </a:r>
          </a:p>
        </p:txBody>
      </p:sp>
    </p:spTree>
    <p:extLst>
      <p:ext uri="{BB962C8B-B14F-4D97-AF65-F5344CB8AC3E}">
        <p14:creationId xmlns:p14="http://schemas.microsoft.com/office/powerpoint/2010/main" val="12568875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49</a:t>
            </a:fld>
            <a:endParaRPr lang="nb-NO"/>
          </a:p>
        </p:txBody>
      </p:sp>
      <p:sp>
        <p:nvSpPr>
          <p:cNvPr id="7" name="Content Placeholder 2"/>
          <p:cNvSpPr txBox="1">
            <a:spLocks/>
          </p:cNvSpPr>
          <p:nvPr/>
        </p:nvSpPr>
        <p:spPr>
          <a:xfrm>
            <a:off x="36513"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KAN DDD HJELPE?</a:t>
            </a:r>
          </a:p>
        </p:txBody>
      </p:sp>
    </p:spTree>
    <p:extLst>
      <p:ext uri="{BB962C8B-B14F-4D97-AF65-F5344CB8AC3E}">
        <p14:creationId xmlns:p14="http://schemas.microsoft.com/office/powerpoint/2010/main" val="3669805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HVA ER JOBBEN VÅR?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036321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485" y="22394"/>
            <a:ext cx="5170655" cy="6835606"/>
          </a:xfrm>
          <a:prstGeom prst="rect">
            <a:avLst/>
          </a:prstGeom>
        </p:spPr>
      </p:pic>
      <p:sp>
        <p:nvSpPr>
          <p:cNvPr id="5" name="Frihåndsform: figur 4">
            <a:extLst>
              <a:ext uri="{FF2B5EF4-FFF2-40B4-BE49-F238E27FC236}">
                <a16:creationId xmlns:a16="http://schemas.microsoft.com/office/drawing/2014/main" id="{1381C3F3-C44C-45E2-974E-DC5E7784876D}"/>
              </a:ext>
            </a:extLst>
          </p:cNvPr>
          <p:cNvSpPr/>
          <p:nvPr/>
        </p:nvSpPr>
        <p:spPr>
          <a:xfrm>
            <a:off x="2476471" y="2415123"/>
            <a:ext cx="2243644" cy="602437"/>
          </a:xfrm>
          <a:custGeom>
            <a:avLst/>
            <a:gdLst>
              <a:gd name="connsiteX0" fmla="*/ 29 w 2243644"/>
              <a:gd name="connsiteY0" fmla="*/ 221397 h 602437"/>
              <a:gd name="connsiteX1" fmla="*/ 129569 w 2243644"/>
              <a:gd name="connsiteY1" fmla="*/ 30897 h 602437"/>
              <a:gd name="connsiteX2" fmla="*/ 548669 w 2243644"/>
              <a:gd name="connsiteY2" fmla="*/ 417 h 602437"/>
              <a:gd name="connsiteX3" fmla="*/ 1920269 w 2243644"/>
              <a:gd name="connsiteY3" fmla="*/ 30897 h 602437"/>
              <a:gd name="connsiteX4" fmla="*/ 2209829 w 2243644"/>
              <a:gd name="connsiteY4" fmla="*/ 175677 h 602437"/>
              <a:gd name="connsiteX5" fmla="*/ 2225069 w 2243644"/>
              <a:gd name="connsiteY5" fmla="*/ 389037 h 602437"/>
              <a:gd name="connsiteX6" fmla="*/ 2095529 w 2243644"/>
              <a:gd name="connsiteY6" fmla="*/ 549057 h 602437"/>
              <a:gd name="connsiteX7" fmla="*/ 1661189 w 2243644"/>
              <a:gd name="connsiteY7" fmla="*/ 602397 h 602437"/>
              <a:gd name="connsiteX8" fmla="*/ 457229 w 2243644"/>
              <a:gd name="connsiteY8" fmla="*/ 556677 h 602437"/>
              <a:gd name="connsiteX9" fmla="*/ 137189 w 2243644"/>
              <a:gd name="connsiteY9" fmla="*/ 495717 h 602437"/>
              <a:gd name="connsiteX10" fmla="*/ 29 w 2243644"/>
              <a:gd name="connsiteY10" fmla="*/ 221397 h 60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3644" h="602437" extrusionOk="0">
                <a:moveTo>
                  <a:pt x="29" y="221397"/>
                </a:moveTo>
                <a:cubicBezTo>
                  <a:pt x="-11220" y="137772"/>
                  <a:pt x="34362" y="69141"/>
                  <a:pt x="129569" y="30897"/>
                </a:cubicBezTo>
                <a:cubicBezTo>
                  <a:pt x="226817" y="-4710"/>
                  <a:pt x="247235" y="512"/>
                  <a:pt x="548669" y="417"/>
                </a:cubicBezTo>
                <a:cubicBezTo>
                  <a:pt x="828197" y="18895"/>
                  <a:pt x="1640914" y="15477"/>
                  <a:pt x="1920269" y="30897"/>
                </a:cubicBezTo>
                <a:cubicBezTo>
                  <a:pt x="2189339" y="55845"/>
                  <a:pt x="2168254" y="120395"/>
                  <a:pt x="2209829" y="175677"/>
                </a:cubicBezTo>
                <a:cubicBezTo>
                  <a:pt x="2265872" y="235989"/>
                  <a:pt x="2245183" y="324618"/>
                  <a:pt x="2225069" y="389037"/>
                </a:cubicBezTo>
                <a:cubicBezTo>
                  <a:pt x="2204159" y="450982"/>
                  <a:pt x="2182515" y="520081"/>
                  <a:pt x="2095529" y="549057"/>
                </a:cubicBezTo>
                <a:cubicBezTo>
                  <a:pt x="2000811" y="577578"/>
                  <a:pt x="1931044" y="605567"/>
                  <a:pt x="1661189" y="602397"/>
                </a:cubicBezTo>
                <a:cubicBezTo>
                  <a:pt x="1395783" y="607946"/>
                  <a:pt x="728440" y="578595"/>
                  <a:pt x="457229" y="556677"/>
                </a:cubicBezTo>
                <a:cubicBezTo>
                  <a:pt x="202051" y="538707"/>
                  <a:pt x="214493" y="546150"/>
                  <a:pt x="137189" y="495717"/>
                </a:cubicBezTo>
                <a:cubicBezTo>
                  <a:pt x="69143" y="458325"/>
                  <a:pt x="2320" y="309443"/>
                  <a:pt x="29" y="221397"/>
                </a:cubicBezTo>
                <a:close/>
              </a:path>
            </a:pathLst>
          </a:custGeom>
          <a:noFill/>
          <a:ln w="38100">
            <a:solidFill>
              <a:srgbClr val="FF0000"/>
            </a:solidFill>
            <a:extLst>
              <a:ext uri="{C807C97D-BFC1-408E-A445-0C87EB9F89A2}">
                <ask:lineSketchStyleProps xmlns:ask="http://schemas.microsoft.com/office/drawing/2018/sketchyshapes" sd="1219033472">
                  <a:custGeom>
                    <a:avLst/>
                    <a:gdLst>
                      <a:gd name="connsiteX0" fmla="*/ 29 w 2243644"/>
                      <a:gd name="connsiteY0" fmla="*/ 221397 h 602437"/>
                      <a:gd name="connsiteX1" fmla="*/ 129569 w 2243644"/>
                      <a:gd name="connsiteY1" fmla="*/ 30897 h 602437"/>
                      <a:gd name="connsiteX2" fmla="*/ 548669 w 2243644"/>
                      <a:gd name="connsiteY2" fmla="*/ 417 h 602437"/>
                      <a:gd name="connsiteX3" fmla="*/ 1920269 w 2243644"/>
                      <a:gd name="connsiteY3" fmla="*/ 30897 h 602437"/>
                      <a:gd name="connsiteX4" fmla="*/ 2209829 w 2243644"/>
                      <a:gd name="connsiteY4" fmla="*/ 175677 h 602437"/>
                      <a:gd name="connsiteX5" fmla="*/ 2225069 w 2243644"/>
                      <a:gd name="connsiteY5" fmla="*/ 389037 h 602437"/>
                      <a:gd name="connsiteX6" fmla="*/ 2095529 w 2243644"/>
                      <a:gd name="connsiteY6" fmla="*/ 549057 h 602437"/>
                      <a:gd name="connsiteX7" fmla="*/ 1661189 w 2243644"/>
                      <a:gd name="connsiteY7" fmla="*/ 602397 h 602437"/>
                      <a:gd name="connsiteX8" fmla="*/ 457229 w 2243644"/>
                      <a:gd name="connsiteY8" fmla="*/ 556677 h 602437"/>
                      <a:gd name="connsiteX9" fmla="*/ 137189 w 2243644"/>
                      <a:gd name="connsiteY9" fmla="*/ 495717 h 602437"/>
                      <a:gd name="connsiteX10" fmla="*/ 29 w 2243644"/>
                      <a:gd name="connsiteY10" fmla="*/ 221397 h 60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3644" h="602437">
                        <a:moveTo>
                          <a:pt x="29" y="221397"/>
                        </a:moveTo>
                        <a:cubicBezTo>
                          <a:pt x="-1241" y="143927"/>
                          <a:pt x="38129" y="67727"/>
                          <a:pt x="129569" y="30897"/>
                        </a:cubicBezTo>
                        <a:cubicBezTo>
                          <a:pt x="221009" y="-5933"/>
                          <a:pt x="250219" y="417"/>
                          <a:pt x="548669" y="417"/>
                        </a:cubicBezTo>
                        <a:cubicBezTo>
                          <a:pt x="847119" y="417"/>
                          <a:pt x="1643409" y="1687"/>
                          <a:pt x="1920269" y="30897"/>
                        </a:cubicBezTo>
                        <a:cubicBezTo>
                          <a:pt x="2197129" y="60107"/>
                          <a:pt x="2159029" y="115987"/>
                          <a:pt x="2209829" y="175677"/>
                        </a:cubicBezTo>
                        <a:cubicBezTo>
                          <a:pt x="2260629" y="235367"/>
                          <a:pt x="2244119" y="326807"/>
                          <a:pt x="2225069" y="389037"/>
                        </a:cubicBezTo>
                        <a:cubicBezTo>
                          <a:pt x="2206019" y="451267"/>
                          <a:pt x="2189509" y="513497"/>
                          <a:pt x="2095529" y="549057"/>
                        </a:cubicBezTo>
                        <a:cubicBezTo>
                          <a:pt x="2001549" y="584617"/>
                          <a:pt x="1934239" y="601127"/>
                          <a:pt x="1661189" y="602397"/>
                        </a:cubicBezTo>
                        <a:cubicBezTo>
                          <a:pt x="1388139" y="603667"/>
                          <a:pt x="711229" y="574457"/>
                          <a:pt x="457229" y="556677"/>
                        </a:cubicBezTo>
                        <a:cubicBezTo>
                          <a:pt x="203229" y="538897"/>
                          <a:pt x="213389" y="545247"/>
                          <a:pt x="137189" y="495717"/>
                        </a:cubicBezTo>
                        <a:cubicBezTo>
                          <a:pt x="60989" y="446187"/>
                          <a:pt x="1299" y="298867"/>
                          <a:pt x="29" y="221397"/>
                        </a:cubicBezTo>
                        <a:close/>
                      </a:path>
                    </a:pathLst>
                  </a:custGeom>
                  <ask:type>
                    <ask:lineSketchCurved/>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83192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51</a:t>
            </a:fld>
            <a:endParaRPr lang="nb-NO"/>
          </a:p>
        </p:txBody>
      </p:sp>
      <p:sp>
        <p:nvSpPr>
          <p:cNvPr id="7" name="Content Placeholder 2"/>
          <p:cNvSpPr txBox="1">
            <a:spLocks/>
          </p:cNvSpPr>
          <p:nvPr/>
        </p:nvSpPr>
        <p:spPr>
          <a:xfrm>
            <a:off x="36513"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MEN HVORDAN?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565680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52</a:t>
            </a:fld>
            <a:endParaRPr lang="nb-NO"/>
          </a:p>
        </p:txBody>
      </p:sp>
      <p:sp>
        <p:nvSpPr>
          <p:cNvPr id="7" name="Content Placeholder 2"/>
          <p:cNvSpPr txBox="1">
            <a:spLocks/>
          </p:cNvSpPr>
          <p:nvPr/>
        </p:nvSpPr>
        <p:spPr>
          <a:xfrm>
            <a:off x="0" y="220717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DOMENET ER PROGRAMVARENS HJERTE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708549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HOLD DEG NÆR DOMENET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67480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54</a:t>
            </a:fld>
            <a:endParaRPr lang="nb-NO"/>
          </a:p>
        </p:txBody>
      </p:sp>
      <p:pic>
        <p:nvPicPr>
          <p:cNvPr id="3" name="Bilde 2">
            <a:extLst>
              <a:ext uri="{FF2B5EF4-FFF2-40B4-BE49-F238E27FC236}">
                <a16:creationId xmlns:a16="http://schemas.microsoft.com/office/drawing/2014/main" id="{2B0B23CC-7238-41A4-A600-491AD9830C78}"/>
              </a:ext>
            </a:extLst>
          </p:cNvPr>
          <p:cNvPicPr>
            <a:picLocks noChangeAspect="1"/>
          </p:cNvPicPr>
          <p:nvPr/>
        </p:nvPicPr>
        <p:blipFill>
          <a:blip r:embed="rId3"/>
          <a:stretch>
            <a:fillRect/>
          </a:stretch>
        </p:blipFill>
        <p:spPr>
          <a:xfrm>
            <a:off x="718599" y="471074"/>
            <a:ext cx="7706801" cy="5915851"/>
          </a:xfrm>
          <a:prstGeom prst="rect">
            <a:avLst/>
          </a:prstGeom>
        </p:spPr>
      </p:pic>
    </p:spTree>
    <p:extLst>
      <p:ext uri="{BB962C8B-B14F-4D97-AF65-F5344CB8AC3E}">
        <p14:creationId xmlns:p14="http://schemas.microsoft.com/office/powerpoint/2010/main" val="1317982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NOEN ADVARSLER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880839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DDD ER IKKE EN MIRAKELKUR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167283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JOBBEN ER JOBBEN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23968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ALDRI GJØR DDD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FOR Å GJØRE DDD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700696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DDD ER IKKE </a:t>
            </a:r>
            <a:br>
              <a:rPr lang="nb-NO" sz="8000" dirty="0">
                <a:solidFill>
                  <a:schemeClr val="bg1"/>
                </a:solidFill>
                <a:latin typeface="Bebas Neue" panose="020B0606020202050201" pitchFamily="34" charset="0"/>
                <a:cs typeface="Montserrat Black"/>
              </a:rPr>
            </a:br>
            <a:r>
              <a:rPr lang="nb-NO" sz="8000" dirty="0">
                <a:solidFill>
                  <a:srgbClr val="FF53DA"/>
                </a:solidFill>
                <a:latin typeface="Bebas Neue" panose="020B0606020202050201" pitchFamily="34" charset="0"/>
                <a:cs typeface="Montserrat Black"/>
              </a:rPr>
              <a:t>(</a:t>
            </a:r>
            <a:r>
              <a:rPr lang="nb-NO" sz="8000" dirty="0">
                <a:solidFill>
                  <a:schemeClr val="bg1"/>
                </a:solidFill>
                <a:latin typeface="Bebas Neue" panose="020B0606020202050201" pitchFamily="34" charset="0"/>
                <a:cs typeface="Montserrat Black"/>
              </a:rPr>
              <a:t>KUN</a:t>
            </a:r>
            <a:r>
              <a:rPr lang="nb-NO" sz="8000" dirty="0">
                <a:solidFill>
                  <a:srgbClr val="FF53DA"/>
                </a:solidFill>
                <a:latin typeface="Bebas Neue" panose="020B0606020202050201" pitchFamily="34" charset="0"/>
                <a:cs typeface="Montserrat Black"/>
              </a:rPr>
              <a:t>)</a:t>
            </a:r>
            <a:r>
              <a:rPr lang="nb-NO" sz="8000" dirty="0">
                <a:solidFill>
                  <a:schemeClr val="bg1"/>
                </a:solidFill>
                <a:latin typeface="Bebas Neue" panose="020B0606020202050201" pitchFamily="34" charset="0"/>
                <a:cs typeface="Montserrat Black"/>
              </a:rPr>
              <a:t> FOR UTVIKLERE </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783486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a:t>
            </a:fld>
            <a:endParaRPr lang="nb-NO"/>
          </a:p>
        </p:txBody>
      </p:sp>
      <p:sp>
        <p:nvSpPr>
          <p:cNvPr id="7" name="Content Placeholder 2"/>
          <p:cNvSpPr txBox="1">
            <a:spLocks/>
          </p:cNvSpPr>
          <p:nvPr/>
        </p:nvSpPr>
        <p:spPr>
          <a:xfrm>
            <a:off x="0" y="220513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ER PROGRAMVAREUTVIKLING VANSKELIG?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8810155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IKKE GJØR DDD MED MINDRE </a:t>
            </a:r>
            <a:r>
              <a:rPr lang="nb-NO" sz="8000" dirty="0">
                <a:solidFill>
                  <a:srgbClr val="FFFF00"/>
                </a:solidFill>
                <a:latin typeface="Bebas Neue" panose="020B0606020202050201" pitchFamily="34" charset="0"/>
                <a:cs typeface="Montserrat Black"/>
              </a:rPr>
              <a:t>HELE TEAMET </a:t>
            </a:r>
            <a:r>
              <a:rPr lang="nb-NO" sz="8000" dirty="0">
                <a:solidFill>
                  <a:schemeClr val="bg1"/>
                </a:solidFill>
                <a:latin typeface="Bebas Neue" panose="020B0606020202050201" pitchFamily="34" charset="0"/>
                <a:cs typeface="Montserrat Black"/>
              </a:rPr>
              <a:t>ER MED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607127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HVA TILBYR DDD?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335472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62</a:t>
            </a:fld>
            <a:endParaRPr lang="nb-NO"/>
          </a:p>
        </p:txBody>
      </p:sp>
      <p:pic>
        <p:nvPicPr>
          <p:cNvPr id="3" name="Bilde 2" descr="Et bilde som inneholder tekst, mann, person&#10;&#10;Automatisk generert beskrivelse">
            <a:extLst>
              <a:ext uri="{FF2B5EF4-FFF2-40B4-BE49-F238E27FC236}">
                <a16:creationId xmlns:a16="http://schemas.microsoft.com/office/drawing/2014/main" id="{2F9B673E-4AD2-4B75-9C41-590428690C4A}"/>
              </a:ext>
            </a:extLst>
          </p:cNvPr>
          <p:cNvPicPr>
            <a:picLocks noChangeAspect="1"/>
          </p:cNvPicPr>
          <p:nvPr/>
        </p:nvPicPr>
        <p:blipFill>
          <a:blip r:embed="rId3"/>
          <a:stretch>
            <a:fillRect/>
          </a:stretch>
        </p:blipFill>
        <p:spPr>
          <a:xfrm>
            <a:off x="0" y="279508"/>
            <a:ext cx="9144000" cy="6088164"/>
          </a:xfrm>
          <a:prstGeom prst="rect">
            <a:avLst/>
          </a:prstGeom>
        </p:spPr>
      </p:pic>
    </p:spTree>
    <p:extLst>
      <p:ext uri="{BB962C8B-B14F-4D97-AF65-F5344CB8AC3E}">
        <p14:creationId xmlns:p14="http://schemas.microsoft.com/office/powerpoint/2010/main" val="1175227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63</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HVORFOR EVENTSTORMING?</a:t>
            </a:r>
          </a:p>
        </p:txBody>
      </p:sp>
    </p:spTree>
    <p:extLst>
      <p:ext uri="{BB962C8B-B14F-4D97-AF65-F5344CB8AC3E}">
        <p14:creationId xmlns:p14="http://schemas.microsoft.com/office/powerpoint/2010/main" val="3773117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ETABLERE KOMMUNIKASJON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057606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MAKSIMERE LÆRING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764249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LÆRING</a:t>
            </a:r>
            <a:r>
              <a:rPr lang="nb-NO" sz="8000" dirty="0">
                <a:solidFill>
                  <a:schemeClr val="bg1"/>
                </a:solidFill>
                <a:latin typeface="Bebas Neue" panose="020B0606020202050201" pitchFamily="34" charset="0"/>
                <a:cs typeface="Montserrat Black"/>
              </a:rPr>
              <a:t> ER FLASKEHALSEN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503660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KOMMUNIKASJON</a:t>
            </a:r>
            <a:r>
              <a:rPr lang="nb-NO" sz="8000" dirty="0">
                <a:solidFill>
                  <a:schemeClr val="bg1"/>
                </a:solidFill>
                <a:latin typeface="Bebas Neue" panose="020B0606020202050201" pitchFamily="34" charset="0"/>
                <a:cs typeface="Montserrat Black"/>
              </a:rPr>
              <a:t> ER NØKKELEN TIL LÆRING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004490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68</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HVA ER EVENTSTORMING?</a:t>
            </a:r>
          </a:p>
        </p:txBody>
      </p:sp>
    </p:spTree>
    <p:extLst>
      <p:ext uri="{BB962C8B-B14F-4D97-AF65-F5344CB8AC3E}">
        <p14:creationId xmlns:p14="http://schemas.microsoft.com/office/powerpoint/2010/main" val="3915685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EN TEKNIKK FOR </a:t>
            </a:r>
            <a:r>
              <a:rPr lang="nb-NO" sz="8000" dirty="0">
                <a:solidFill>
                  <a:srgbClr val="FFFF00"/>
                </a:solidFill>
                <a:latin typeface="Bebas Neue" panose="020B0606020202050201" pitchFamily="34" charset="0"/>
                <a:cs typeface="Montserrat Black"/>
              </a:rPr>
              <a:t>BEVISST LÆRING</a:t>
            </a:r>
            <a:r>
              <a:rPr lang="nb-NO" sz="8000" dirty="0">
                <a:solidFill>
                  <a:schemeClr val="bg1"/>
                </a:solidFill>
                <a:latin typeface="Bebas Neue" panose="020B0606020202050201" pitchFamily="34" charset="0"/>
                <a:cs typeface="Montserrat Black"/>
              </a:rPr>
              <a:t> I FELLESSKAP</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86679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a:t>
            </a:fld>
            <a:endParaRPr lang="nb-NO"/>
          </a:p>
        </p:txBody>
      </p:sp>
      <p:sp>
        <p:nvSpPr>
          <p:cNvPr id="7" name="Content Placeholder 2"/>
          <p:cNvSpPr txBox="1">
            <a:spLocks/>
          </p:cNvSpPr>
          <p:nvPr/>
        </p:nvSpPr>
        <p:spPr>
          <a:xfrm>
            <a:off x="36513"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JA</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785425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70</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#1</a:t>
            </a:r>
            <a:r>
              <a:rPr lang="nb-NO" sz="8000" dirty="0">
                <a:solidFill>
                  <a:schemeClr val="bg1"/>
                </a:solidFill>
                <a:latin typeface="Bebas Neue" panose="020B0606020202050201" pitchFamily="34" charset="0"/>
                <a:cs typeface="Montserrat Black"/>
              </a:rPr>
              <a:t> ALLE I ETT ROM</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662278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71</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#2</a:t>
            </a:r>
            <a:r>
              <a:rPr lang="nb-NO" sz="8000" dirty="0">
                <a:solidFill>
                  <a:schemeClr val="bg1"/>
                </a:solidFill>
                <a:latin typeface="Bebas Neue" panose="020B0606020202050201" pitchFamily="34" charset="0"/>
                <a:cs typeface="Montserrat Black"/>
              </a:rPr>
              <a:t> UENDELIG PLASS TIL MODELLERING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7319427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#3</a:t>
            </a:r>
            <a:r>
              <a:rPr lang="nb-NO" sz="8000" dirty="0">
                <a:solidFill>
                  <a:schemeClr val="bg1"/>
                </a:solidFill>
                <a:latin typeface="Bebas Neue" panose="020B0606020202050201" pitchFamily="34" charset="0"/>
                <a:cs typeface="Montserrat Black"/>
              </a:rPr>
              <a:t> POST-ITS MED HENDELSER I DOMENET UTTRYKT I FORTID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867909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73</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#1</a:t>
            </a:r>
            <a:r>
              <a:rPr lang="nb-NO" sz="8000" dirty="0">
                <a:solidFill>
                  <a:schemeClr val="bg1"/>
                </a:solidFill>
                <a:latin typeface="Bebas Neue" panose="020B0606020202050201" pitchFamily="34" charset="0"/>
                <a:cs typeface="Montserrat Black"/>
              </a:rPr>
              <a:t> ALLE I ETT ROM</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14177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74</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INGEN SKJULTE INTERESSEHAVERE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2848900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75</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ALLE PERSPEKTIVER</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PÅ BORDET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089696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76</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HVIS VI SKAL LAGE NOE SAMMEN BØR VI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KJENNE HVERANDRE</a:t>
            </a:r>
          </a:p>
        </p:txBody>
      </p:sp>
    </p:spTree>
    <p:extLst>
      <p:ext uri="{BB962C8B-B14F-4D97-AF65-F5344CB8AC3E}">
        <p14:creationId xmlns:p14="http://schemas.microsoft.com/office/powerpoint/2010/main" val="12082657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77</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KNYTTE ANSIKTER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TIL NAVN OG ROLLER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238809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KNYTTE FORBINDELSER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3797826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79</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STARTE EN SAMTALE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OM PRODUKTET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170274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a:t>
            </a:fld>
            <a:endParaRPr lang="nb-NO"/>
          </a:p>
        </p:txBody>
      </p:sp>
      <p:sp>
        <p:nvSpPr>
          <p:cNvPr id="7" name="Content Placeholder 2"/>
          <p:cNvSpPr txBox="1">
            <a:spLocks/>
          </p:cNvSpPr>
          <p:nvPr/>
        </p:nvSpPr>
        <p:spPr>
          <a:xfrm>
            <a:off x="36513"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OFTE ER DET VANSKELIG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16148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53DA"/>
                </a:solidFill>
                <a:latin typeface="Bebas Neue" panose="020B0606020202050201" pitchFamily="34" charset="0"/>
                <a:cs typeface="Montserrat Black"/>
              </a:rPr>
              <a:t>ER DET MULIG I PRAKSIS?</a:t>
            </a:r>
          </a:p>
        </p:txBody>
      </p:sp>
    </p:spTree>
    <p:extLst>
      <p:ext uri="{BB962C8B-B14F-4D97-AF65-F5344CB8AC3E}">
        <p14:creationId xmlns:p14="http://schemas.microsoft.com/office/powerpoint/2010/main" val="21283843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81</a:t>
            </a:fld>
            <a:endParaRPr lang="nb-NO"/>
          </a:p>
        </p:txBody>
      </p:sp>
      <p:sp>
        <p:nvSpPr>
          <p:cNvPr id="7" name="Content Placeholder 2"/>
          <p:cNvSpPr txBox="1">
            <a:spLocks/>
          </p:cNvSpPr>
          <p:nvPr/>
        </p:nvSpPr>
        <p:spPr>
          <a:xfrm>
            <a:off x="0" y="220822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53DA"/>
                </a:solidFill>
                <a:latin typeface="Bebas Neue" panose="020B0606020202050201" pitchFamily="34" charset="0"/>
                <a:cs typeface="Montserrat Black"/>
              </a:rPr>
              <a:t>ER DET IKKE </a:t>
            </a:r>
            <a:br>
              <a:rPr lang="nb-NO" sz="8000" dirty="0">
                <a:solidFill>
                  <a:srgbClr val="FF53DA"/>
                </a:solidFill>
                <a:latin typeface="Bebas Neue" panose="020B0606020202050201" pitchFamily="34" charset="0"/>
                <a:cs typeface="Montserrat Black"/>
              </a:rPr>
            </a:br>
            <a:r>
              <a:rPr lang="nb-NO" sz="8000" dirty="0">
                <a:solidFill>
                  <a:srgbClr val="FF53DA"/>
                </a:solidFill>
                <a:latin typeface="Bebas Neue" panose="020B0606020202050201" pitchFamily="34" charset="0"/>
                <a:cs typeface="Montserrat Black"/>
              </a:rPr>
              <a:t>FRYKTELIG DYRT?</a:t>
            </a:r>
          </a:p>
        </p:txBody>
      </p:sp>
    </p:spTree>
    <p:extLst>
      <p:ext uri="{BB962C8B-B14F-4D97-AF65-F5344CB8AC3E}">
        <p14:creationId xmlns:p14="http://schemas.microsoft.com/office/powerpoint/2010/main" val="38248858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82</a:t>
            </a:fld>
            <a:endParaRPr lang="nb-NO"/>
          </a:p>
        </p:txBody>
      </p:sp>
      <p:sp>
        <p:nvSpPr>
          <p:cNvPr id="7" name="Content Placeholder 2"/>
          <p:cNvSpPr txBox="1">
            <a:spLocks/>
          </p:cNvSpPr>
          <p:nvPr/>
        </p:nvSpPr>
        <p:spPr>
          <a:xfrm>
            <a:off x="0" y="99062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 MYE KOSTER </a:t>
            </a:r>
            <a:r>
              <a:rPr lang="nb-NO" sz="8000" dirty="0">
                <a:solidFill>
                  <a:srgbClr val="FFFF00"/>
                </a:solidFill>
                <a:latin typeface="Bebas Neue" panose="020B0606020202050201" pitchFamily="34" charset="0"/>
                <a:cs typeface="Montserrat Black"/>
              </a:rPr>
              <a:t>FRAGMENTERT OG ASYNKRON KOMMUNIKASJON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HVER ENESTE DAG?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853392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83</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#2</a:t>
            </a:r>
            <a:r>
              <a:rPr lang="nb-NO" sz="8000" dirty="0">
                <a:solidFill>
                  <a:schemeClr val="bg1"/>
                </a:solidFill>
                <a:latin typeface="Bebas Neue" panose="020B0606020202050201" pitchFamily="34" charset="0"/>
                <a:cs typeface="Montserrat Black"/>
              </a:rPr>
              <a:t> UENDELIG PLASS TIL MODELLERING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957177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84</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VI VET IKKE HVOR STORT PROBLEMET ER </a:t>
            </a:r>
            <a:r>
              <a:rPr lang="nb-NO" sz="8000" dirty="0">
                <a:solidFill>
                  <a:srgbClr val="FFFF00"/>
                </a:solidFill>
                <a:latin typeface="Bebas Neue" panose="020B0606020202050201" pitchFamily="34" charset="0"/>
                <a:cs typeface="Montserrat Black"/>
              </a:rPr>
              <a:t>FØR VI HAR UTFORSKET DET</a:t>
            </a:r>
          </a:p>
        </p:txBody>
      </p:sp>
    </p:spTree>
    <p:extLst>
      <p:ext uri="{BB962C8B-B14F-4D97-AF65-F5344CB8AC3E}">
        <p14:creationId xmlns:p14="http://schemas.microsoft.com/office/powerpoint/2010/main" val="35197530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85</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TRANG PLASS GJØR AT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TING BLIR UTELATT</a:t>
            </a:r>
          </a:p>
        </p:txBody>
      </p:sp>
    </p:spTree>
    <p:extLst>
      <p:ext uri="{BB962C8B-B14F-4D97-AF65-F5344CB8AC3E}">
        <p14:creationId xmlns:p14="http://schemas.microsoft.com/office/powerpoint/2010/main" val="3477122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VI VIL HA MED </a:t>
            </a:r>
            <a:r>
              <a:rPr lang="nb-NO" sz="8000" dirty="0">
                <a:solidFill>
                  <a:srgbClr val="FFFF00"/>
                </a:solidFill>
                <a:latin typeface="Bebas Neue" panose="020B0606020202050201" pitchFamily="34" charset="0"/>
                <a:cs typeface="Montserrat Black"/>
              </a:rPr>
              <a:t>ALT</a:t>
            </a:r>
          </a:p>
        </p:txBody>
      </p:sp>
    </p:spTree>
    <p:extLst>
      <p:ext uri="{BB962C8B-B14F-4D97-AF65-F5344CB8AC3E}">
        <p14:creationId xmlns:p14="http://schemas.microsoft.com/office/powerpoint/2010/main" val="3185819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MINIMERE MOTSTAND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0590941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ALLE MÅ HA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LAPPER OG TUSJER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8246531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HVORFOR HENDELSER?</a:t>
            </a:r>
          </a:p>
        </p:txBody>
      </p:sp>
    </p:spTree>
    <p:extLst>
      <p:ext uri="{BB962C8B-B14F-4D97-AF65-F5344CB8AC3E}">
        <p14:creationId xmlns:p14="http://schemas.microsoft.com/office/powerpoint/2010/main" val="4145972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a:t>
            </a:fld>
            <a:endParaRPr lang="nb-NO"/>
          </a:p>
        </p:txBody>
      </p:sp>
      <p:sp>
        <p:nvSpPr>
          <p:cNvPr id="7" name="Content Placeholder 2"/>
          <p:cNvSpPr txBox="1">
            <a:spLocks/>
          </p:cNvSpPr>
          <p:nvPr/>
        </p:nvSpPr>
        <p:spPr>
          <a:xfrm>
            <a:off x="36513"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OFTE </a:t>
            </a:r>
            <a:r>
              <a:rPr lang="nb-NO" sz="8000" dirty="0">
                <a:solidFill>
                  <a:srgbClr val="FFFF00"/>
                </a:solidFill>
                <a:latin typeface="Bebas Neue" panose="020B0606020202050201" pitchFamily="34" charset="0"/>
                <a:cs typeface="Montserrat Black"/>
              </a:rPr>
              <a:t>BLIR</a:t>
            </a:r>
            <a:r>
              <a:rPr lang="nb-NO" sz="8000" dirty="0">
                <a:solidFill>
                  <a:schemeClr val="bg1"/>
                </a:solidFill>
                <a:latin typeface="Bebas Neue" panose="020B0606020202050201" pitchFamily="34" charset="0"/>
                <a:cs typeface="Montserrat Black"/>
              </a:rPr>
              <a:t> DET VANSKELIG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3416119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LAV TERSKEL FOR Å BIDRA</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5951176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ALLE KAN BESKRIVE EN HENDELSE I FORTID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6849140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FOKUSERE PÅ DOMENET</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IKKE PÅ LØSNINGEN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0240838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HVORFOR POST-ITS?</a:t>
            </a:r>
          </a:p>
        </p:txBody>
      </p:sp>
    </p:spTree>
    <p:extLst>
      <p:ext uri="{BB962C8B-B14F-4D97-AF65-F5344CB8AC3E}">
        <p14:creationId xmlns:p14="http://schemas.microsoft.com/office/powerpoint/2010/main" val="39965386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LAV TERSKEL FOR Å BIDRA</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6413385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BONUS</a:t>
            </a:r>
          </a:p>
        </p:txBody>
      </p:sp>
    </p:spTree>
    <p:extLst>
      <p:ext uri="{BB962C8B-B14F-4D97-AF65-F5344CB8AC3E}">
        <p14:creationId xmlns:p14="http://schemas.microsoft.com/office/powerpoint/2010/main" val="31452828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MAKSIMERE LÆRING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4951278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PROGRAMVAREUTVIKLING ER </a:t>
            </a:r>
            <a:r>
              <a:rPr lang="nb-NO" sz="8000" dirty="0">
                <a:solidFill>
                  <a:srgbClr val="FFFF00"/>
                </a:solidFill>
                <a:latin typeface="Bebas Neue" panose="020B0606020202050201" pitchFamily="34" charset="0"/>
                <a:cs typeface="Montserrat Black"/>
              </a:rPr>
              <a:t>SOSIOTEKNISK</a:t>
            </a:r>
          </a:p>
        </p:txBody>
      </p:sp>
    </p:spTree>
    <p:extLst>
      <p:ext uri="{BB962C8B-B14F-4D97-AF65-F5344CB8AC3E}">
        <p14:creationId xmlns:p14="http://schemas.microsoft.com/office/powerpoint/2010/main" val="36902950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LÆRING OM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ORGANISASJONEN</a:t>
            </a:r>
          </a:p>
        </p:txBody>
      </p:sp>
    </p:spTree>
    <p:extLst>
      <p:ext uri="{BB962C8B-B14F-4D97-AF65-F5344CB8AC3E}">
        <p14:creationId xmlns:p14="http://schemas.microsoft.com/office/powerpoint/2010/main" val="34974742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15.02.2023</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LÆRING OM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FOLKENE</a:t>
            </a:r>
          </a:p>
        </p:txBody>
      </p:sp>
    </p:spTree>
    <p:extLst>
      <p:ext uri="{BB962C8B-B14F-4D97-AF65-F5344CB8AC3E}">
        <p14:creationId xmlns:p14="http://schemas.microsoft.com/office/powerpoint/2010/main" val="1680635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34605</TotalTime>
  <Words>5494</Words>
  <Application>Microsoft Macintosh PowerPoint</Application>
  <PresentationFormat>On-screen Show (4:3)</PresentationFormat>
  <Paragraphs>1471</Paragraphs>
  <Slides>291</Slides>
  <Notes>288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291</vt:i4>
      </vt:variant>
    </vt:vector>
  </HeadingPairs>
  <TitlesOfParts>
    <vt:vector size="300" baseType="lpstr">
      <vt:lpstr>Arial</vt:lpstr>
      <vt:lpstr>Bebas Neue</vt:lpstr>
      <vt:lpstr>Calibri</vt:lpstr>
      <vt:lpstr>Consolas</vt:lpstr>
      <vt:lpstr>Fira Code Regular</vt:lpstr>
      <vt:lpstr>Fira Code Retina</vt:lpstr>
      <vt:lpstr>Montserrat Black</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TECHNICAL DEBT?</dc:title>
  <dc:creator>Einar Høst</dc:creator>
  <cp:lastModifiedBy>Høst, Einar Waaler</cp:lastModifiedBy>
  <cp:revision>4644</cp:revision>
  <dcterms:created xsi:type="dcterms:W3CDTF">2018-06-05T15:34:19Z</dcterms:created>
  <dcterms:modified xsi:type="dcterms:W3CDTF">2023-02-16T12:37:12Z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491420-1ae2-4120-89e6-e6f668f067e2_Enabled">
    <vt:lpwstr>true</vt:lpwstr>
  </property>
  <property fmtid="{D5CDD505-2E9C-101B-9397-08002B2CF9AE}" pid="3" name="MSIP_Label_d3491420-1ae2-4120-89e6-e6f668f067e2_SetDate">
    <vt:lpwstr>2022-08-31T10:39:41Z</vt:lpwstr>
  </property>
  <property fmtid="{D5CDD505-2E9C-101B-9397-08002B2CF9AE}" pid="4" name="MSIP_Label_d3491420-1ae2-4120-89e6-e6f668f067e2_Method">
    <vt:lpwstr>Standard</vt:lpwstr>
  </property>
  <property fmtid="{D5CDD505-2E9C-101B-9397-08002B2CF9AE}" pid="5" name="MSIP_Label_d3491420-1ae2-4120-89e6-e6f668f067e2_Name">
    <vt:lpwstr>d3491420-1ae2-4120-89e6-e6f668f067e2</vt:lpwstr>
  </property>
  <property fmtid="{D5CDD505-2E9C-101B-9397-08002B2CF9AE}" pid="6" name="MSIP_Label_d3491420-1ae2-4120-89e6-e6f668f067e2_SiteId">
    <vt:lpwstr>62366534-1ec3-4962-8869-9b5535279d0b</vt:lpwstr>
  </property>
  <property fmtid="{D5CDD505-2E9C-101B-9397-08002B2CF9AE}" pid="7" name="MSIP_Label_d3491420-1ae2-4120-89e6-e6f668f067e2_ActionId">
    <vt:lpwstr>6baa5988-c799-4567-9cb7-b7ed5daf1f71</vt:lpwstr>
  </property>
  <property fmtid="{D5CDD505-2E9C-101B-9397-08002B2CF9AE}" pid="8" name="MSIP_Label_d3491420-1ae2-4120-89e6-e6f668f067e2_ContentBits">
    <vt:lpwstr>0</vt:lpwstr>
  </property>
</Properties>
</file>